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modernComment_115_DFB7F6E2.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23"/>
  </p:notesMasterIdLst>
  <p:sldIdLst>
    <p:sldId id="276" r:id="rId2"/>
    <p:sldId id="256" r:id="rId3"/>
    <p:sldId id="263" r:id="rId4"/>
    <p:sldId id="264" r:id="rId5"/>
    <p:sldId id="259" r:id="rId6"/>
    <p:sldId id="282" r:id="rId7"/>
    <p:sldId id="257" r:id="rId8"/>
    <p:sldId id="258" r:id="rId9"/>
    <p:sldId id="267" r:id="rId10"/>
    <p:sldId id="268" r:id="rId11"/>
    <p:sldId id="266" r:id="rId12"/>
    <p:sldId id="269" r:id="rId13"/>
    <p:sldId id="270" r:id="rId14"/>
    <p:sldId id="271" r:id="rId15"/>
    <p:sldId id="272" r:id="rId16"/>
    <p:sldId id="273" r:id="rId17"/>
    <p:sldId id="277" r:id="rId18"/>
    <p:sldId id="281" r:id="rId19"/>
    <p:sldId id="279" r:id="rId20"/>
    <p:sldId id="280"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E49120-E147-67D7-8E4C-79D068311A7D}" name="Nick Hunter" initials="NH" userId="S::nhunter@archlou.org::13c19d31-31bc-44a0-934a-d218b020b08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172"/>
    <p:restoredTop sz="86395"/>
  </p:normalViewPr>
  <p:slideViewPr>
    <p:cSldViewPr snapToGrid="0" snapToObjects="1">
      <p:cViewPr varScale="1">
        <p:scale>
          <a:sx n="98" d="100"/>
          <a:sy n="98" d="100"/>
        </p:scale>
        <p:origin x="276" y="90"/>
      </p:cViewPr>
      <p:guideLst/>
    </p:cSldViewPr>
  </p:slideViewPr>
  <p:outlineViewPr>
    <p:cViewPr>
      <p:scale>
        <a:sx n="33" d="100"/>
        <a:sy n="33" d="100"/>
      </p:scale>
      <p:origin x="0" y="-416"/>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omments/modernComment_115_DFB7F6E2.xml><?xml version="1.0" encoding="utf-8"?>
<p188:cmLst xmlns:a="http://schemas.openxmlformats.org/drawingml/2006/main" xmlns:r="http://schemas.openxmlformats.org/officeDocument/2006/relationships" xmlns:p188="http://schemas.microsoft.com/office/powerpoint/2018/8/main">
  <p188:cm id="{B4F85478-45D0-4F94-BBFD-95E5C07463AF}" authorId="{6DE49120-E147-67D7-8E4C-79D068311A7D}" created="2021-11-11T15:27:16.626">
    <ac:txMkLst xmlns:ac="http://schemas.microsoft.com/office/drawing/2013/main/command">
      <pc:docMk xmlns:pc="http://schemas.microsoft.com/office/powerpoint/2013/main/command"/>
      <pc:sldMk xmlns:pc="http://schemas.microsoft.com/office/powerpoint/2013/main/command" cId="3753375458" sldId="277"/>
      <ac:spMk id="3" creationId="{EFA15F17-D0A6-F248-A0D2-AE6EC14F61D7}"/>
      <ac:txMk cp="93" len="26">
        <ac:context len="121" hash="2700493039"/>
      </ac:txMk>
    </ac:txMkLst>
    <p188:pos x="2244280" y="1748365"/>
    <p188:txBody>
      <a:bodyPr/>
      <a:lstStyle/>
      <a:p>
        <a:r>
          <a:rPr lang="en-US"/>
          <a:t>Federal funds-refugee program-mrs-r&amp;p-direct aid rent-fy21</a:t>
        </a:r>
      </a:p>
    </p188:txBody>
  </p188:cm>
</p188: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C6D7A7-8DFF-4D87-B7A9-0FFE23DD096C}"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2723863F-56A4-4686-B050-46BE8B9AAB22}">
      <dgm:prSet/>
      <dgm:spPr/>
      <dgm:t>
        <a:bodyPr/>
        <a:lstStyle/>
        <a:p>
          <a:r>
            <a:rPr lang="en-US" dirty="0"/>
            <a:t>Becky Brenzel- MRS Accounts Payable </a:t>
          </a:r>
        </a:p>
      </dgm:t>
    </dgm:pt>
    <dgm:pt modelId="{CCF0A3FD-BDDE-4287-AC48-650666BE31F2}" type="parTrans" cxnId="{A9DB901C-DDC7-4A6C-8A2E-74878286BF06}">
      <dgm:prSet/>
      <dgm:spPr/>
      <dgm:t>
        <a:bodyPr/>
        <a:lstStyle/>
        <a:p>
          <a:endParaRPr lang="en-US"/>
        </a:p>
      </dgm:t>
    </dgm:pt>
    <dgm:pt modelId="{D30ED802-519C-4F9A-8783-79306B2E0CED}" type="sibTrans" cxnId="{A9DB901C-DDC7-4A6C-8A2E-74878286BF06}">
      <dgm:prSet/>
      <dgm:spPr/>
      <dgm:t>
        <a:bodyPr/>
        <a:lstStyle/>
        <a:p>
          <a:endParaRPr lang="en-US"/>
        </a:p>
      </dgm:t>
    </dgm:pt>
    <dgm:pt modelId="{C152935E-F3DE-406D-9C1A-4FBFBBE04F18}">
      <dgm:prSet/>
      <dgm:spPr/>
      <dgm:t>
        <a:bodyPr/>
        <a:lstStyle/>
        <a:p>
          <a:r>
            <a:rPr lang="en-US" dirty="0"/>
            <a:t>Denzel Young – Non-MRS Accounts Payable/Agency Wide </a:t>
          </a:r>
        </a:p>
      </dgm:t>
    </dgm:pt>
    <dgm:pt modelId="{6BAB12C1-29C4-4475-89B0-F4955AC47DC2}" type="parTrans" cxnId="{62BB5222-00C8-471F-A9D3-7C9A3CF7BCDB}">
      <dgm:prSet/>
      <dgm:spPr/>
      <dgm:t>
        <a:bodyPr/>
        <a:lstStyle/>
        <a:p>
          <a:endParaRPr lang="en-US"/>
        </a:p>
      </dgm:t>
    </dgm:pt>
    <dgm:pt modelId="{8C84EAF6-DDD1-4B30-BDF5-49C3C5184C80}" type="sibTrans" cxnId="{62BB5222-00C8-471F-A9D3-7C9A3CF7BCDB}">
      <dgm:prSet/>
      <dgm:spPr/>
      <dgm:t>
        <a:bodyPr/>
        <a:lstStyle/>
        <a:p>
          <a:endParaRPr lang="en-US"/>
        </a:p>
      </dgm:t>
    </dgm:pt>
    <dgm:pt modelId="{F637F6ED-D9CF-8E42-9481-D3FC2A8788B4}" type="pres">
      <dgm:prSet presAssocID="{FEC6D7A7-8DFF-4D87-B7A9-0FFE23DD096C}" presName="vert0" presStyleCnt="0">
        <dgm:presLayoutVars>
          <dgm:dir/>
          <dgm:animOne val="branch"/>
          <dgm:animLvl val="lvl"/>
        </dgm:presLayoutVars>
      </dgm:prSet>
      <dgm:spPr/>
    </dgm:pt>
    <dgm:pt modelId="{0778BCB3-8B0A-C045-8E9D-1DA4A4BB9085}" type="pres">
      <dgm:prSet presAssocID="{2723863F-56A4-4686-B050-46BE8B9AAB22}" presName="thickLine" presStyleLbl="alignNode1" presStyleIdx="0" presStyleCnt="2"/>
      <dgm:spPr/>
    </dgm:pt>
    <dgm:pt modelId="{E1BC40C4-C98B-634B-842A-783E0D8BE00C}" type="pres">
      <dgm:prSet presAssocID="{2723863F-56A4-4686-B050-46BE8B9AAB22}" presName="horz1" presStyleCnt="0"/>
      <dgm:spPr/>
    </dgm:pt>
    <dgm:pt modelId="{7B980D04-A324-334B-B56B-B2FA23F24CAB}" type="pres">
      <dgm:prSet presAssocID="{2723863F-56A4-4686-B050-46BE8B9AAB22}" presName="tx1" presStyleLbl="revTx" presStyleIdx="0" presStyleCnt="2"/>
      <dgm:spPr/>
    </dgm:pt>
    <dgm:pt modelId="{406DCA07-9E6D-8A4D-BB82-2F7E11F1FEA3}" type="pres">
      <dgm:prSet presAssocID="{2723863F-56A4-4686-B050-46BE8B9AAB22}" presName="vert1" presStyleCnt="0"/>
      <dgm:spPr/>
    </dgm:pt>
    <dgm:pt modelId="{5174E8AB-C376-0948-884D-F4CC35B9E61E}" type="pres">
      <dgm:prSet presAssocID="{C152935E-F3DE-406D-9C1A-4FBFBBE04F18}" presName="thickLine" presStyleLbl="alignNode1" presStyleIdx="1" presStyleCnt="2"/>
      <dgm:spPr/>
    </dgm:pt>
    <dgm:pt modelId="{B0458A3D-9B53-804B-8AB0-5684576E3A7E}" type="pres">
      <dgm:prSet presAssocID="{C152935E-F3DE-406D-9C1A-4FBFBBE04F18}" presName="horz1" presStyleCnt="0"/>
      <dgm:spPr/>
    </dgm:pt>
    <dgm:pt modelId="{D1D98BCE-BBA5-4840-A143-83CAAB8B027B}" type="pres">
      <dgm:prSet presAssocID="{C152935E-F3DE-406D-9C1A-4FBFBBE04F18}" presName="tx1" presStyleLbl="revTx" presStyleIdx="1" presStyleCnt="2"/>
      <dgm:spPr/>
    </dgm:pt>
    <dgm:pt modelId="{7A16A46B-DB8B-C14E-B7E5-8306292EFEA2}" type="pres">
      <dgm:prSet presAssocID="{C152935E-F3DE-406D-9C1A-4FBFBBE04F18}" presName="vert1" presStyleCnt="0"/>
      <dgm:spPr/>
    </dgm:pt>
  </dgm:ptLst>
  <dgm:cxnLst>
    <dgm:cxn modelId="{73B23502-7E9E-1641-BFA6-019B07EC09E4}" type="presOf" srcId="{FEC6D7A7-8DFF-4D87-B7A9-0FFE23DD096C}" destId="{F637F6ED-D9CF-8E42-9481-D3FC2A8788B4}" srcOrd="0" destOrd="0" presId="urn:microsoft.com/office/officeart/2008/layout/LinedList"/>
    <dgm:cxn modelId="{A9DB901C-DDC7-4A6C-8A2E-74878286BF06}" srcId="{FEC6D7A7-8DFF-4D87-B7A9-0FFE23DD096C}" destId="{2723863F-56A4-4686-B050-46BE8B9AAB22}" srcOrd="0" destOrd="0" parTransId="{CCF0A3FD-BDDE-4287-AC48-650666BE31F2}" sibTransId="{D30ED802-519C-4F9A-8783-79306B2E0CED}"/>
    <dgm:cxn modelId="{62BB5222-00C8-471F-A9D3-7C9A3CF7BCDB}" srcId="{FEC6D7A7-8DFF-4D87-B7A9-0FFE23DD096C}" destId="{C152935E-F3DE-406D-9C1A-4FBFBBE04F18}" srcOrd="1" destOrd="0" parTransId="{6BAB12C1-29C4-4475-89B0-F4955AC47DC2}" sibTransId="{8C84EAF6-DDD1-4B30-BDF5-49C3C5184C80}"/>
    <dgm:cxn modelId="{55A4D1CD-5E7B-8B45-8221-F8E4D1ED23B6}" type="presOf" srcId="{C152935E-F3DE-406D-9C1A-4FBFBBE04F18}" destId="{D1D98BCE-BBA5-4840-A143-83CAAB8B027B}" srcOrd="0" destOrd="0" presId="urn:microsoft.com/office/officeart/2008/layout/LinedList"/>
    <dgm:cxn modelId="{35A613D5-F94E-744E-907C-0A578654F10C}" type="presOf" srcId="{2723863F-56A4-4686-B050-46BE8B9AAB22}" destId="{7B980D04-A324-334B-B56B-B2FA23F24CAB}" srcOrd="0" destOrd="0" presId="urn:microsoft.com/office/officeart/2008/layout/LinedList"/>
    <dgm:cxn modelId="{58E546E0-96CC-BF4E-A6CF-CA5B38549111}" type="presParOf" srcId="{F637F6ED-D9CF-8E42-9481-D3FC2A8788B4}" destId="{0778BCB3-8B0A-C045-8E9D-1DA4A4BB9085}" srcOrd="0" destOrd="0" presId="urn:microsoft.com/office/officeart/2008/layout/LinedList"/>
    <dgm:cxn modelId="{71860709-0540-364F-9D7B-C078E62672A1}" type="presParOf" srcId="{F637F6ED-D9CF-8E42-9481-D3FC2A8788B4}" destId="{E1BC40C4-C98B-634B-842A-783E0D8BE00C}" srcOrd="1" destOrd="0" presId="urn:microsoft.com/office/officeart/2008/layout/LinedList"/>
    <dgm:cxn modelId="{EC5DB14F-6241-9D40-933D-5EC514398EB3}" type="presParOf" srcId="{E1BC40C4-C98B-634B-842A-783E0D8BE00C}" destId="{7B980D04-A324-334B-B56B-B2FA23F24CAB}" srcOrd="0" destOrd="0" presId="urn:microsoft.com/office/officeart/2008/layout/LinedList"/>
    <dgm:cxn modelId="{57EF6F75-BC7B-684F-B2CA-5A2C85F86698}" type="presParOf" srcId="{E1BC40C4-C98B-634B-842A-783E0D8BE00C}" destId="{406DCA07-9E6D-8A4D-BB82-2F7E11F1FEA3}" srcOrd="1" destOrd="0" presId="urn:microsoft.com/office/officeart/2008/layout/LinedList"/>
    <dgm:cxn modelId="{5E0BDF23-73B2-5F47-8869-F2E990562452}" type="presParOf" srcId="{F637F6ED-D9CF-8E42-9481-D3FC2A8788B4}" destId="{5174E8AB-C376-0948-884D-F4CC35B9E61E}" srcOrd="2" destOrd="0" presId="urn:microsoft.com/office/officeart/2008/layout/LinedList"/>
    <dgm:cxn modelId="{4758FEEB-A29E-6E4F-9F01-E4D5FC435A90}" type="presParOf" srcId="{F637F6ED-D9CF-8E42-9481-D3FC2A8788B4}" destId="{B0458A3D-9B53-804B-8AB0-5684576E3A7E}" srcOrd="3" destOrd="0" presId="urn:microsoft.com/office/officeart/2008/layout/LinedList"/>
    <dgm:cxn modelId="{BD87E177-09A1-ED42-B02F-889722514166}" type="presParOf" srcId="{B0458A3D-9B53-804B-8AB0-5684576E3A7E}" destId="{D1D98BCE-BBA5-4840-A143-83CAAB8B027B}" srcOrd="0" destOrd="0" presId="urn:microsoft.com/office/officeart/2008/layout/LinedList"/>
    <dgm:cxn modelId="{83447C19-7F44-874F-B0C8-A2FF171AFFD8}" type="presParOf" srcId="{B0458A3D-9B53-804B-8AB0-5684576E3A7E}" destId="{7A16A46B-DB8B-C14E-B7E5-8306292EFEA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8BCB3-8B0A-C045-8E9D-1DA4A4BB9085}">
      <dsp:nvSpPr>
        <dsp:cNvPr id="0" name=""/>
        <dsp:cNvSpPr/>
      </dsp:nvSpPr>
      <dsp:spPr>
        <a:xfrm>
          <a:off x="0" y="0"/>
          <a:ext cx="724014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980D04-A324-334B-B56B-B2FA23F24CAB}">
      <dsp:nvSpPr>
        <dsp:cNvPr id="0" name=""/>
        <dsp:cNvSpPr/>
      </dsp:nvSpPr>
      <dsp:spPr>
        <a:xfrm>
          <a:off x="0" y="0"/>
          <a:ext cx="7240146" cy="2971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t" anchorCtr="0">
          <a:noAutofit/>
        </a:bodyPr>
        <a:lstStyle/>
        <a:p>
          <a:pPr marL="0" lvl="0" indent="0" algn="l" defTabSz="2489200">
            <a:lnSpc>
              <a:spcPct val="90000"/>
            </a:lnSpc>
            <a:spcBef>
              <a:spcPct val="0"/>
            </a:spcBef>
            <a:spcAft>
              <a:spcPct val="35000"/>
            </a:spcAft>
            <a:buNone/>
          </a:pPr>
          <a:r>
            <a:rPr lang="en-US" sz="5600" kern="1200" dirty="0"/>
            <a:t>Becky Brenzel- MRS Accounts Payable </a:t>
          </a:r>
        </a:p>
      </dsp:txBody>
      <dsp:txXfrm>
        <a:off x="0" y="0"/>
        <a:ext cx="7240146" cy="2971800"/>
      </dsp:txXfrm>
    </dsp:sp>
    <dsp:sp modelId="{5174E8AB-C376-0948-884D-F4CC35B9E61E}">
      <dsp:nvSpPr>
        <dsp:cNvPr id="0" name=""/>
        <dsp:cNvSpPr/>
      </dsp:nvSpPr>
      <dsp:spPr>
        <a:xfrm>
          <a:off x="0" y="2971800"/>
          <a:ext cx="7240146" cy="0"/>
        </a:xfrm>
        <a:prstGeom prst="line">
          <a:avLst/>
        </a:prstGeom>
        <a:solidFill>
          <a:schemeClr val="accent2">
            <a:hueOff val="1151303"/>
            <a:satOff val="-7924"/>
            <a:lumOff val="37059"/>
            <a:alphaOff val="0"/>
          </a:schemeClr>
        </a:solidFill>
        <a:ln w="12700" cap="flat" cmpd="sng" algn="ctr">
          <a:solidFill>
            <a:schemeClr val="accent2">
              <a:hueOff val="1151303"/>
              <a:satOff val="-7924"/>
              <a:lumOff val="37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D98BCE-BBA5-4840-A143-83CAAB8B027B}">
      <dsp:nvSpPr>
        <dsp:cNvPr id="0" name=""/>
        <dsp:cNvSpPr/>
      </dsp:nvSpPr>
      <dsp:spPr>
        <a:xfrm>
          <a:off x="0" y="2971800"/>
          <a:ext cx="7240146" cy="2971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t" anchorCtr="0">
          <a:noAutofit/>
        </a:bodyPr>
        <a:lstStyle/>
        <a:p>
          <a:pPr marL="0" lvl="0" indent="0" algn="l" defTabSz="2489200">
            <a:lnSpc>
              <a:spcPct val="90000"/>
            </a:lnSpc>
            <a:spcBef>
              <a:spcPct val="0"/>
            </a:spcBef>
            <a:spcAft>
              <a:spcPct val="35000"/>
            </a:spcAft>
            <a:buNone/>
          </a:pPr>
          <a:r>
            <a:rPr lang="en-US" sz="5600" kern="1200" dirty="0"/>
            <a:t>Denzel Young – Non-MRS Accounts Payable/Agency Wide </a:t>
          </a:r>
        </a:p>
      </dsp:txBody>
      <dsp:txXfrm>
        <a:off x="0" y="2971800"/>
        <a:ext cx="7240146" cy="29718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382B37-22F9-2C4A-A66B-DC6042DFE289}" type="datetimeFigureOut">
              <a:rPr lang="en-US" smtClean="0"/>
              <a:t>9/20/2022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4A39F8-3B32-C248-9FC6-A9A8DCDEC9DF}" type="slidenum">
              <a:rPr lang="en-US" smtClean="0"/>
              <a:t>‹#›</a:t>
            </a:fld>
            <a:endParaRPr lang="en-US" dirty="0"/>
          </a:p>
        </p:txBody>
      </p:sp>
    </p:spTree>
    <p:extLst>
      <p:ext uri="{BB962C8B-B14F-4D97-AF65-F5344CB8AC3E}">
        <p14:creationId xmlns:p14="http://schemas.microsoft.com/office/powerpoint/2010/main" val="3931577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4A39F8-3B32-C248-9FC6-A9A8DCDEC9DF}" type="slidenum">
              <a:rPr lang="en-US" smtClean="0"/>
              <a:t>5</a:t>
            </a:fld>
            <a:endParaRPr lang="en-US" dirty="0"/>
          </a:p>
        </p:txBody>
      </p:sp>
    </p:spTree>
    <p:extLst>
      <p:ext uri="{BB962C8B-B14F-4D97-AF65-F5344CB8AC3E}">
        <p14:creationId xmlns:p14="http://schemas.microsoft.com/office/powerpoint/2010/main" val="3040372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4A39F8-3B32-C248-9FC6-A9A8DCDEC9DF}" type="slidenum">
              <a:rPr lang="en-US" smtClean="0"/>
              <a:t>6</a:t>
            </a:fld>
            <a:endParaRPr lang="en-US" dirty="0"/>
          </a:p>
        </p:txBody>
      </p:sp>
    </p:spTree>
    <p:extLst>
      <p:ext uri="{BB962C8B-B14F-4D97-AF65-F5344CB8AC3E}">
        <p14:creationId xmlns:p14="http://schemas.microsoft.com/office/powerpoint/2010/main" val="3854863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4A39F8-3B32-C248-9FC6-A9A8DCDEC9DF}" type="slidenum">
              <a:rPr lang="en-US" smtClean="0"/>
              <a:t>10</a:t>
            </a:fld>
            <a:endParaRPr lang="en-US" dirty="0"/>
          </a:p>
        </p:txBody>
      </p:sp>
    </p:spTree>
    <p:extLst>
      <p:ext uri="{BB962C8B-B14F-4D97-AF65-F5344CB8AC3E}">
        <p14:creationId xmlns:p14="http://schemas.microsoft.com/office/powerpoint/2010/main" val="3369440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4A39F8-3B32-C248-9FC6-A9A8DCDEC9DF}" type="slidenum">
              <a:rPr lang="en-US" smtClean="0"/>
              <a:t>11</a:t>
            </a:fld>
            <a:endParaRPr lang="en-US" dirty="0"/>
          </a:p>
        </p:txBody>
      </p:sp>
    </p:spTree>
    <p:extLst>
      <p:ext uri="{BB962C8B-B14F-4D97-AF65-F5344CB8AC3E}">
        <p14:creationId xmlns:p14="http://schemas.microsoft.com/office/powerpoint/2010/main" val="2273996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4A39F8-3B32-C248-9FC6-A9A8DCDEC9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69440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4A39F8-3B32-C248-9FC6-A9A8DCDEC9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0409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4A39F8-3B32-C248-9FC6-A9A8DCDEC9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8437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4A39F8-3B32-C248-9FC6-A9A8DCDEC9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78614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4A39F8-3B32-C248-9FC6-A9A8DCDEC9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0913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Tuesday, September 20, 2022</a:t>
            </a:fld>
            <a:endParaRPr lang="en-US" dirty="0"/>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1175778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Tuesday, September 20, 2022</a:t>
            </a:fld>
            <a:endParaRPr lang="en-US" dirty="0"/>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2194705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Tuesday, September 20, 2022</a:t>
            </a:fld>
            <a:endParaRPr lang="en-US" dirty="0"/>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2498673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Tuesday, September 20, 2022</a:t>
            </a:fld>
            <a:endParaRPr lang="en-US" dirty="0"/>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2930814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Tuesday, September 20, 2022</a:t>
            </a:fld>
            <a:endParaRPr lang="en-US" dirty="0"/>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960727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Tuesday, September 20, 2022</a:t>
            </a:fld>
            <a:endParaRPr lang="en-US" dirty="0"/>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172773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Tuesday, September 20, 2022</a:t>
            </a:fld>
            <a:endParaRPr lang="en-US" dirty="0"/>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dirty="0"/>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13133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Tuesday, September 20, 2022</a:t>
            </a:fld>
            <a:endParaRPr lang="en-US" dirty="0"/>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366171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Tuesday, September 20, 2022</a:t>
            </a:fld>
            <a:endParaRPr lang="en-US" dirty="0"/>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407888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Tuesday, September 20, 2022</a:t>
            </a:fld>
            <a:endParaRPr lang="en-US" dirty="0"/>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80136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Tuesday, September 20, 2022</a:t>
            </a:fld>
            <a:endParaRPr lang="en-US" dirty="0"/>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dirty="0"/>
          </a:p>
        </p:txBody>
      </p:sp>
    </p:spTree>
    <p:extLst>
      <p:ext uri="{BB962C8B-B14F-4D97-AF65-F5344CB8AC3E}">
        <p14:creationId xmlns:p14="http://schemas.microsoft.com/office/powerpoint/2010/main" val="1802219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Tuesday, September 20, 2022</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dirty="0"/>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93823892"/>
      </p:ext>
    </p:extLst>
  </p:cSld>
  <p:clrMap bg1="lt1" tx1="dk1" bg2="lt2" tx2="dk2" accent1="accent1" accent2="accent2" accent3="accent3" accent4="accent4" accent5="accent5" accent6="accent6" hlink="hlink" folHlink="folHlink"/>
  <p:sldLayoutIdLst>
    <p:sldLayoutId id="2147483710" r:id="rId1"/>
    <p:sldLayoutId id="2147483709" r:id="rId2"/>
    <p:sldLayoutId id="2147483708" r:id="rId3"/>
    <p:sldLayoutId id="2147483707" r:id="rId4"/>
    <p:sldLayoutId id="2147483706" r:id="rId5"/>
    <p:sldLayoutId id="2147483705" r:id="rId6"/>
    <p:sldLayoutId id="2147483704" r:id="rId7"/>
    <p:sldLayoutId id="2147483703" r:id="rId8"/>
    <p:sldLayoutId id="2147483702" r:id="rId9"/>
    <p:sldLayoutId id="2147483701" r:id="rId10"/>
    <p:sldLayoutId id="2147483700"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18/10/relationships/comments" Target="../comments/modernComment_115_DFB7F6E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invoices.mrs@archlou.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CCLFINANCE@ARCHLOU.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CLFINANCE@ARCHLOU.ORG" TargetMode="External"/><Relationship Id="rId2" Type="http://schemas.openxmlformats.org/officeDocument/2006/relationships/hyperlink" Target="mailto:cclfinance@archlou.org" TargetMode="Externa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hyperlink" Target="mailto:CCLFINANCE@ARCHLOU.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0C053758-6796-9840-9BBF-17BAB0DCC96F}"/>
              </a:ext>
            </a:extLst>
          </p:cNvPr>
          <p:cNvSpPr>
            <a:spLocks noGrp="1"/>
          </p:cNvSpPr>
          <p:nvPr>
            <p:ph type="title"/>
          </p:nvPr>
        </p:nvSpPr>
        <p:spPr>
          <a:xfrm>
            <a:off x="387927" y="1028701"/>
            <a:ext cx="3248863" cy="3020785"/>
          </a:xfrm>
        </p:spPr>
        <p:txBody>
          <a:bodyPr>
            <a:normAutofit/>
          </a:bodyPr>
          <a:lstStyle/>
          <a:p>
            <a:pPr algn="r"/>
            <a:r>
              <a:rPr lang="en-US" sz="3200" dirty="0">
                <a:solidFill>
                  <a:schemeClr val="bg1"/>
                </a:solidFill>
              </a:rPr>
              <a:t>Finance team</a:t>
            </a:r>
          </a:p>
        </p:txBody>
      </p:sp>
      <p:sp>
        <p:nvSpPr>
          <p:cNvPr id="3" name="Content Placeholder 2">
            <a:extLst>
              <a:ext uri="{FF2B5EF4-FFF2-40B4-BE49-F238E27FC236}">
                <a16:creationId xmlns:a16="http://schemas.microsoft.com/office/drawing/2014/main" id="{90003103-2807-4743-A1EC-C9EA14F208D2}"/>
              </a:ext>
            </a:extLst>
          </p:cNvPr>
          <p:cNvSpPr>
            <a:spLocks noGrp="1"/>
          </p:cNvSpPr>
          <p:nvPr>
            <p:ph idx="1"/>
          </p:nvPr>
        </p:nvSpPr>
        <p:spPr>
          <a:xfrm>
            <a:off x="4777409" y="1028702"/>
            <a:ext cx="6273972" cy="4843462"/>
          </a:xfrm>
        </p:spPr>
        <p:txBody>
          <a:bodyPr>
            <a:normAutofit/>
          </a:bodyPr>
          <a:lstStyle/>
          <a:p>
            <a:r>
              <a:rPr lang="en-US" sz="1800" dirty="0"/>
              <a:t>Nicholas Hunter-Director of Finance</a:t>
            </a:r>
          </a:p>
          <a:p>
            <a:r>
              <a:rPr lang="en-US" sz="1800" dirty="0"/>
              <a:t>Tek Rizal-Business Manager</a:t>
            </a:r>
          </a:p>
          <a:p>
            <a:r>
              <a:rPr lang="en-US" sz="1800" dirty="0"/>
              <a:t>Maria Utley-Grant Accountant (Non-MRS)</a:t>
            </a:r>
          </a:p>
          <a:p>
            <a:r>
              <a:rPr lang="en-US" sz="1800" dirty="0"/>
              <a:t>Vacant-Grant Accountant (MRS)</a:t>
            </a:r>
          </a:p>
          <a:p>
            <a:r>
              <a:rPr lang="en-US" sz="1800" dirty="0"/>
              <a:t>Denzel Young-Accounts Payable</a:t>
            </a:r>
          </a:p>
          <a:p>
            <a:r>
              <a:rPr lang="en-US" sz="1800" dirty="0"/>
              <a:t>Becky Brenzel-Accounting Generalist (MRS)</a:t>
            </a:r>
          </a:p>
          <a:p>
            <a:r>
              <a:rPr lang="en-US" sz="1800" dirty="0"/>
              <a:t>Thomas Wichmann-Accountant </a:t>
            </a:r>
          </a:p>
          <a:p>
            <a:pPr marL="0" indent="0">
              <a:buNone/>
            </a:pPr>
            <a:endParaRPr lang="en-US" sz="1800" dirty="0"/>
          </a:p>
          <a:p>
            <a:endParaRPr lang="en-US" sz="1800" dirty="0"/>
          </a:p>
        </p:txBody>
      </p:sp>
    </p:spTree>
    <p:extLst>
      <p:ext uri="{BB962C8B-B14F-4D97-AF65-F5344CB8AC3E}">
        <p14:creationId xmlns:p14="http://schemas.microsoft.com/office/powerpoint/2010/main" val="1179295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C5D6820-9A97-834D-999C-0625B949BD5B}"/>
              </a:ext>
            </a:extLst>
          </p:cNvPr>
          <p:cNvSpPr>
            <a:spLocks noGrp="1"/>
          </p:cNvSpPr>
          <p:nvPr>
            <p:ph type="title"/>
          </p:nvPr>
        </p:nvSpPr>
        <p:spPr>
          <a:xfrm>
            <a:off x="387927" y="1028701"/>
            <a:ext cx="3248863" cy="3020785"/>
          </a:xfrm>
        </p:spPr>
        <p:txBody>
          <a:bodyPr>
            <a:normAutofit/>
          </a:bodyPr>
          <a:lstStyle/>
          <a:p>
            <a:pPr algn="r"/>
            <a:r>
              <a:rPr lang="en-US" sz="3200" dirty="0">
                <a:solidFill>
                  <a:schemeClr val="bg1"/>
                </a:solidFill>
              </a:rPr>
              <a:t>Void/ reissue checks </a:t>
            </a:r>
          </a:p>
        </p:txBody>
      </p:sp>
      <p:sp>
        <p:nvSpPr>
          <p:cNvPr id="3" name="Content Placeholder 2">
            <a:extLst>
              <a:ext uri="{FF2B5EF4-FFF2-40B4-BE49-F238E27FC236}">
                <a16:creationId xmlns:a16="http://schemas.microsoft.com/office/drawing/2014/main" id="{EFA15F17-D0A6-F248-A0D2-AE6EC14F61D7}"/>
              </a:ext>
            </a:extLst>
          </p:cNvPr>
          <p:cNvSpPr>
            <a:spLocks noGrp="1"/>
          </p:cNvSpPr>
          <p:nvPr>
            <p:ph idx="1"/>
          </p:nvPr>
        </p:nvSpPr>
        <p:spPr>
          <a:xfrm>
            <a:off x="4777409" y="1028702"/>
            <a:ext cx="6273972" cy="4843462"/>
          </a:xfrm>
        </p:spPr>
        <p:txBody>
          <a:bodyPr>
            <a:normAutofit/>
          </a:bodyPr>
          <a:lstStyle/>
          <a:p>
            <a:pPr>
              <a:lnSpc>
                <a:spcPct val="110000"/>
              </a:lnSpc>
            </a:pPr>
            <a:r>
              <a:rPr lang="en-US" sz="1800" dirty="0"/>
              <a:t>We all know that USPS has serious challenges?. Given that, please note:</a:t>
            </a:r>
          </a:p>
          <a:p>
            <a:pPr>
              <a:lnSpc>
                <a:spcPct val="110000"/>
              </a:lnSpc>
            </a:pPr>
            <a:r>
              <a:rPr lang="en-US" sz="1800" dirty="0"/>
              <a:t>If you have a vendor that has not received a check, please let Finance know immediately. We can tell you right away if we received/processed the request, the date it was mailed, and whether it has cleared the bank.</a:t>
            </a:r>
          </a:p>
          <a:p>
            <a:pPr>
              <a:lnSpc>
                <a:spcPct val="110000"/>
              </a:lnSpc>
            </a:pPr>
            <a:r>
              <a:rPr lang="en-US" sz="1800" dirty="0"/>
              <a:t>If a check to a vendor was not received, please let Finance know so we can re-issue/VOID/stop payment</a:t>
            </a:r>
          </a:p>
          <a:p>
            <a:pPr>
              <a:lnSpc>
                <a:spcPct val="110000"/>
              </a:lnSpc>
            </a:pPr>
            <a:r>
              <a:rPr lang="en-US" sz="1800" dirty="0"/>
              <a:t>For programs that want to pick up their checks for obvious reasons, please be sure it is clearly noted on your check request. Highlight it, type it in bold, underline it, whatever you need to do to get our attention. </a:t>
            </a:r>
          </a:p>
        </p:txBody>
      </p:sp>
    </p:spTree>
    <p:extLst>
      <p:ext uri="{BB962C8B-B14F-4D97-AF65-F5344CB8AC3E}">
        <p14:creationId xmlns:p14="http://schemas.microsoft.com/office/powerpoint/2010/main" val="2711998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9E5BB05-2C83-B048-AE99-26366772BEFD}"/>
              </a:ext>
            </a:extLst>
          </p:cNvPr>
          <p:cNvSpPr>
            <a:spLocks noGrp="1"/>
          </p:cNvSpPr>
          <p:nvPr>
            <p:ph type="title"/>
          </p:nvPr>
        </p:nvSpPr>
        <p:spPr>
          <a:xfrm>
            <a:off x="387927" y="1028701"/>
            <a:ext cx="3248863" cy="3020785"/>
          </a:xfrm>
        </p:spPr>
        <p:txBody>
          <a:bodyPr>
            <a:normAutofit/>
          </a:bodyPr>
          <a:lstStyle/>
          <a:p>
            <a:pPr algn="r"/>
            <a:r>
              <a:rPr lang="en-US" sz="3000" dirty="0">
                <a:solidFill>
                  <a:schemeClr val="bg1"/>
                </a:solidFill>
              </a:rPr>
              <a:t>Accounts payable questions </a:t>
            </a:r>
          </a:p>
        </p:txBody>
      </p:sp>
      <p:sp>
        <p:nvSpPr>
          <p:cNvPr id="3" name="Content Placeholder 2">
            <a:extLst>
              <a:ext uri="{FF2B5EF4-FFF2-40B4-BE49-F238E27FC236}">
                <a16:creationId xmlns:a16="http://schemas.microsoft.com/office/drawing/2014/main" id="{FC3C3876-36D0-3149-9DD5-5C7B6C4562B6}"/>
              </a:ext>
            </a:extLst>
          </p:cNvPr>
          <p:cNvSpPr>
            <a:spLocks noGrp="1"/>
          </p:cNvSpPr>
          <p:nvPr>
            <p:ph idx="1"/>
          </p:nvPr>
        </p:nvSpPr>
        <p:spPr>
          <a:xfrm>
            <a:off x="4777409" y="1028702"/>
            <a:ext cx="6273972" cy="4843462"/>
          </a:xfrm>
        </p:spPr>
        <p:txBody>
          <a:bodyPr>
            <a:normAutofit/>
          </a:bodyPr>
          <a:lstStyle/>
          <a:p>
            <a:r>
              <a:rPr lang="en-US" sz="1800" dirty="0"/>
              <a:t>ACH / Direct Deposit – start the conversation with Tek </a:t>
            </a:r>
          </a:p>
          <a:p>
            <a:r>
              <a:rPr lang="en-US" sz="1800" dirty="0"/>
              <a:t>Grant related invoices – start the conversation with grant accountant </a:t>
            </a:r>
          </a:p>
          <a:p>
            <a:r>
              <a:rPr lang="en-US" sz="1800" dirty="0"/>
              <a:t>Check cut time /check # /check mailing confirmation etc. - check with Becky (MRS) and Denzel (Non-MRS/Agency)</a:t>
            </a:r>
          </a:p>
          <a:p>
            <a:r>
              <a:rPr lang="en-US" sz="1800" dirty="0"/>
              <a:t>Check cashed confirmation – check with Tek </a:t>
            </a:r>
          </a:p>
          <a:p>
            <a:r>
              <a:rPr lang="en-US" sz="1800" dirty="0"/>
              <a:t>If you need immediate attention for your issue, please make sure to cc Finance director, Nick Hunter.  </a:t>
            </a:r>
          </a:p>
          <a:p>
            <a:endParaRPr lang="en-US" sz="1800" dirty="0"/>
          </a:p>
          <a:p>
            <a:endParaRPr lang="en-US" sz="1800" dirty="0"/>
          </a:p>
          <a:p>
            <a:endParaRPr lang="en-US" sz="1800" dirty="0"/>
          </a:p>
        </p:txBody>
      </p:sp>
    </p:spTree>
    <p:extLst>
      <p:ext uri="{BB962C8B-B14F-4D97-AF65-F5344CB8AC3E}">
        <p14:creationId xmlns:p14="http://schemas.microsoft.com/office/powerpoint/2010/main" val="3850183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48">
            <a:extLst>
              <a:ext uri="{FF2B5EF4-FFF2-40B4-BE49-F238E27FC236}">
                <a16:creationId xmlns:a16="http://schemas.microsoft.com/office/drawing/2014/main" id="{D3F794D0-2982-490E-88DA-93D489750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pic>
        <p:nvPicPr>
          <p:cNvPr id="4" name="Picture 3" descr="Close-up of a calculator keypad">
            <a:extLst>
              <a:ext uri="{FF2B5EF4-FFF2-40B4-BE49-F238E27FC236}">
                <a16:creationId xmlns:a16="http://schemas.microsoft.com/office/drawing/2014/main" id="{2B188AED-B980-4075-86F6-D5E5ADDC4D1E}"/>
              </a:ext>
            </a:extLst>
          </p:cNvPr>
          <p:cNvPicPr>
            <a:picLocks noChangeAspect="1"/>
          </p:cNvPicPr>
          <p:nvPr/>
        </p:nvPicPr>
        <p:blipFill rotWithShape="1">
          <a:blip r:embed="rId2"/>
          <a:srcRect t="12241" b="32529"/>
          <a:stretch/>
        </p:blipFill>
        <p:spPr>
          <a:xfrm>
            <a:off x="-2" y="10"/>
            <a:ext cx="12192002" cy="4461036"/>
          </a:xfrm>
          <a:prstGeom prst="rect">
            <a:avLst/>
          </a:prstGeom>
        </p:spPr>
      </p:pic>
      <p:sp>
        <p:nvSpPr>
          <p:cNvPr id="60" name="Rectangle 50">
            <a:extLst>
              <a:ext uri="{FF2B5EF4-FFF2-40B4-BE49-F238E27FC236}">
                <a16:creationId xmlns:a16="http://schemas.microsoft.com/office/drawing/2014/main" id="{AFD24A3D-F07A-44A9-BE55-5576292E15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460827"/>
            <a:ext cx="12192003" cy="2397392"/>
          </a:xfrm>
          <a:prstGeom prst="rect">
            <a:avLst/>
          </a:prstGeom>
          <a:gradFill>
            <a:gsLst>
              <a:gs pos="8000">
                <a:schemeClr val="accent6"/>
              </a:gs>
              <a:gs pos="86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61" name="Rectangle 52">
            <a:extLst>
              <a:ext uri="{FF2B5EF4-FFF2-40B4-BE49-F238E27FC236}">
                <a16:creationId xmlns:a16="http://schemas.microsoft.com/office/drawing/2014/main" id="{204441C9-FD2D-4031-B5C5-67478196C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038600" y="4463553"/>
            <a:ext cx="8153401" cy="2394447"/>
          </a:xfrm>
          <a:prstGeom prst="rect">
            <a:avLst/>
          </a:prstGeom>
          <a:gradFill>
            <a:gsLst>
              <a:gs pos="0">
                <a:schemeClr val="accent5">
                  <a:lumMod val="60000"/>
                  <a:lumOff val="40000"/>
                  <a:alpha val="0"/>
                </a:schemeClr>
              </a:gs>
              <a:gs pos="99000">
                <a:schemeClr val="accent2">
                  <a:alpha val="81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62" name="Freeform: Shape 54">
            <a:extLst>
              <a:ext uri="{FF2B5EF4-FFF2-40B4-BE49-F238E27FC236}">
                <a16:creationId xmlns:a16="http://schemas.microsoft.com/office/drawing/2014/main" id="{EBF09AEC-6E6E-418F-9974-8730F1B2B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834054">
            <a:off x="2944145" y="2710934"/>
            <a:ext cx="3118759" cy="4639931"/>
          </a:xfrm>
          <a:custGeom>
            <a:avLst/>
            <a:gdLst>
              <a:gd name="connsiteX0" fmla="*/ 3118759 w 3118759"/>
              <a:gd name="connsiteY0" fmla="*/ 79510 h 4639931"/>
              <a:gd name="connsiteX1" fmla="*/ 1204940 w 3118759"/>
              <a:gd name="connsiteY1" fmla="*/ 4639931 h 4639931"/>
              <a:gd name="connsiteX2" fmla="*/ 1103495 w 3118759"/>
              <a:gd name="connsiteY2" fmla="*/ 4578302 h 4639931"/>
              <a:gd name="connsiteX3" fmla="*/ 0 w 3118759"/>
              <a:gd name="connsiteY3" fmla="*/ 2502877 h 4639931"/>
              <a:gd name="connsiteX4" fmla="*/ 2502877 w 3118759"/>
              <a:gd name="connsiteY4" fmla="*/ 0 h 4639931"/>
              <a:gd name="connsiteX5" fmla="*/ 3007294 w 3118759"/>
              <a:gd name="connsiteY5" fmla="*/ 50850 h 463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8759" h="4639931">
                <a:moveTo>
                  <a:pt x="3118759" y="79510"/>
                </a:moveTo>
                <a:lnTo>
                  <a:pt x="1204940" y="4639931"/>
                </a:lnTo>
                <a:lnTo>
                  <a:pt x="1103495" y="4578302"/>
                </a:lnTo>
                <a:cubicBezTo>
                  <a:pt x="437725" y="4128517"/>
                  <a:pt x="0" y="3366815"/>
                  <a:pt x="0" y="2502877"/>
                </a:cubicBezTo>
                <a:cubicBezTo>
                  <a:pt x="0" y="1120576"/>
                  <a:pt x="1120576" y="0"/>
                  <a:pt x="2502877" y="0"/>
                </a:cubicBezTo>
                <a:cubicBezTo>
                  <a:pt x="2675665" y="0"/>
                  <a:pt x="2844363" y="17509"/>
                  <a:pt x="3007294" y="50850"/>
                </a:cubicBezTo>
                <a:close/>
              </a:path>
            </a:pathLst>
          </a:custGeom>
          <a:gradFill>
            <a:gsLst>
              <a:gs pos="0">
                <a:schemeClr val="accent6">
                  <a:alpha val="12000"/>
                </a:schemeClr>
              </a:gs>
              <a:gs pos="100000">
                <a:schemeClr val="accent6">
                  <a:lumMod val="60000"/>
                  <a:lumOff val="40000"/>
                  <a:alpha val="20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63" name="Rectangle 56">
            <a:extLst>
              <a:ext uri="{FF2B5EF4-FFF2-40B4-BE49-F238E27FC236}">
                <a16:creationId xmlns:a16="http://schemas.microsoft.com/office/drawing/2014/main" id="{3D9D3989-3E00-4727-914E-959DFE8FA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6701" y="4460827"/>
            <a:ext cx="8115300" cy="1945408"/>
          </a:xfrm>
          <a:prstGeom prst="rect">
            <a:avLst/>
          </a:prstGeom>
          <a:gradFill>
            <a:gsLst>
              <a:gs pos="0">
                <a:schemeClr val="accent6">
                  <a:alpha val="16000"/>
                </a:schemeClr>
              </a:gs>
              <a:gs pos="62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FA9BDB98-EF16-AA44-ABA0-F1B5790B9A8C}"/>
              </a:ext>
            </a:extLst>
          </p:cNvPr>
          <p:cNvSpPr>
            <a:spLocks noGrp="1"/>
          </p:cNvSpPr>
          <p:nvPr>
            <p:ph type="ctrTitle"/>
          </p:nvPr>
        </p:nvSpPr>
        <p:spPr>
          <a:xfrm>
            <a:off x="927652" y="4982817"/>
            <a:ext cx="9667461" cy="1385788"/>
          </a:xfrm>
        </p:spPr>
        <p:txBody>
          <a:bodyPr>
            <a:normAutofit fontScale="90000"/>
          </a:bodyPr>
          <a:lstStyle/>
          <a:p>
            <a:r>
              <a:rPr lang="en-US" sz="3600" dirty="0">
                <a:solidFill>
                  <a:schemeClr val="bg1"/>
                </a:solidFill>
              </a:rPr>
              <a:t>CHART OF ACCOUNTS</a:t>
            </a:r>
            <a:br>
              <a:rPr lang="en-US" sz="3600" dirty="0">
                <a:solidFill>
                  <a:schemeClr val="bg1"/>
                </a:solidFill>
              </a:rPr>
            </a:br>
            <a:r>
              <a:rPr lang="en-US" sz="3600" dirty="0">
                <a:solidFill>
                  <a:schemeClr val="bg1"/>
                </a:solidFill>
              </a:rPr>
              <a:t>&amp;</a:t>
            </a:r>
            <a:br>
              <a:rPr lang="en-US" sz="3600" dirty="0">
                <a:solidFill>
                  <a:schemeClr val="bg1"/>
                </a:solidFill>
              </a:rPr>
            </a:br>
            <a:r>
              <a:rPr lang="en-US" sz="3600" dirty="0">
                <a:solidFill>
                  <a:schemeClr val="bg1"/>
                </a:solidFill>
              </a:rPr>
              <a:t>CODING</a:t>
            </a:r>
          </a:p>
        </p:txBody>
      </p:sp>
    </p:spTree>
    <p:extLst>
      <p:ext uri="{BB962C8B-B14F-4D97-AF65-F5344CB8AC3E}">
        <p14:creationId xmlns:p14="http://schemas.microsoft.com/office/powerpoint/2010/main" val="168323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4" name="Rectangle 23">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6" name="Rectangle 25">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8" name="Freeform: Shape 27">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30" name="Rectangle 29">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BBA13D82-49F1-1E4F-814B-21F21B81B918}"/>
              </a:ext>
            </a:extLst>
          </p:cNvPr>
          <p:cNvSpPr>
            <a:spLocks noGrp="1"/>
          </p:cNvSpPr>
          <p:nvPr>
            <p:ph type="title"/>
          </p:nvPr>
        </p:nvSpPr>
        <p:spPr>
          <a:xfrm>
            <a:off x="1" y="868279"/>
            <a:ext cx="3847846" cy="3213391"/>
          </a:xfrm>
        </p:spPr>
        <p:txBody>
          <a:bodyPr>
            <a:normAutofit/>
          </a:bodyPr>
          <a:lstStyle/>
          <a:p>
            <a:pPr algn="r"/>
            <a:r>
              <a:rPr lang="en-US" sz="3200" dirty="0">
                <a:solidFill>
                  <a:schemeClr val="bg1"/>
                </a:solidFill>
              </a:rPr>
              <a:t>Restriction</a:t>
            </a:r>
            <a:br>
              <a:rPr lang="en-US" sz="3200" dirty="0">
                <a:solidFill>
                  <a:schemeClr val="bg1"/>
                </a:solidFill>
              </a:rPr>
            </a:br>
            <a:r>
              <a:rPr lang="en-US" sz="3200" dirty="0">
                <a:solidFill>
                  <a:schemeClr val="bg1"/>
                </a:solidFill>
              </a:rPr>
              <a:t> </a:t>
            </a:r>
          </a:p>
        </p:txBody>
      </p:sp>
      <p:sp>
        <p:nvSpPr>
          <p:cNvPr id="9" name="Content Placeholder 8"/>
          <p:cNvSpPr>
            <a:spLocks noGrp="1"/>
          </p:cNvSpPr>
          <p:nvPr>
            <p:ph idx="1"/>
          </p:nvPr>
        </p:nvSpPr>
        <p:spPr>
          <a:xfrm>
            <a:off x="4280452" y="457200"/>
            <a:ext cx="7332428" cy="5614416"/>
          </a:xfrm>
        </p:spPr>
        <p:txBody>
          <a:bodyPr>
            <a:normAutofit/>
          </a:bodyPr>
          <a:lstStyle/>
          <a:p>
            <a:endParaRPr lang="en-US" sz="2400" b="1" dirty="0"/>
          </a:p>
          <a:p>
            <a:endParaRPr lang="en-US" sz="2400" b="1" dirty="0"/>
          </a:p>
          <a:p>
            <a:r>
              <a:rPr lang="en-US" sz="2400" b="1" dirty="0"/>
              <a:t>100 – General Fund </a:t>
            </a:r>
          </a:p>
          <a:p>
            <a:r>
              <a:rPr lang="en-US" sz="2400" b="1" dirty="0"/>
              <a:t>104 – Federal </a:t>
            </a:r>
          </a:p>
          <a:p>
            <a:r>
              <a:rPr lang="en-US" sz="2400" b="1" dirty="0"/>
              <a:t>105 – State</a:t>
            </a:r>
          </a:p>
          <a:p>
            <a:r>
              <a:rPr lang="en-US" sz="2400" b="1" dirty="0"/>
              <a:t>106 – Grants Other (Corporate awards/Foundations)</a:t>
            </a:r>
          </a:p>
        </p:txBody>
      </p:sp>
    </p:spTree>
    <p:extLst>
      <p:ext uri="{BB962C8B-B14F-4D97-AF65-F5344CB8AC3E}">
        <p14:creationId xmlns:p14="http://schemas.microsoft.com/office/powerpoint/2010/main" val="2107663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0C053758-6796-9840-9BBF-17BAB0DCC96F}"/>
              </a:ext>
            </a:extLst>
          </p:cNvPr>
          <p:cNvSpPr>
            <a:spLocks noGrp="1"/>
          </p:cNvSpPr>
          <p:nvPr>
            <p:ph type="title"/>
          </p:nvPr>
        </p:nvSpPr>
        <p:spPr>
          <a:xfrm>
            <a:off x="12516" y="437322"/>
            <a:ext cx="4026581" cy="3375959"/>
          </a:xfrm>
        </p:spPr>
        <p:txBody>
          <a:bodyPr>
            <a:normAutofit/>
          </a:bodyPr>
          <a:lstStyle/>
          <a:p>
            <a:pPr algn="r"/>
            <a:r>
              <a:rPr lang="en-US" sz="3200" dirty="0">
                <a:solidFill>
                  <a:schemeClr val="bg1"/>
                </a:solidFill>
              </a:rPr>
              <a:t>FUNCTIONAL</a:t>
            </a:r>
            <a:br>
              <a:rPr lang="en-US" sz="3200" dirty="0">
                <a:solidFill>
                  <a:schemeClr val="bg1"/>
                </a:solidFill>
              </a:rPr>
            </a:br>
            <a:r>
              <a:rPr lang="en-US" sz="3200" dirty="0">
                <a:solidFill>
                  <a:schemeClr val="bg1"/>
                </a:solidFill>
              </a:rPr>
              <a:t>Department</a:t>
            </a:r>
          </a:p>
        </p:txBody>
      </p:sp>
      <p:sp>
        <p:nvSpPr>
          <p:cNvPr id="3" name="Content Placeholder 2">
            <a:extLst>
              <a:ext uri="{FF2B5EF4-FFF2-40B4-BE49-F238E27FC236}">
                <a16:creationId xmlns:a16="http://schemas.microsoft.com/office/drawing/2014/main" id="{90003103-2807-4743-A1EC-C9EA14F208D2}"/>
              </a:ext>
            </a:extLst>
          </p:cNvPr>
          <p:cNvSpPr>
            <a:spLocks noGrp="1"/>
          </p:cNvSpPr>
          <p:nvPr>
            <p:ph idx="1"/>
          </p:nvPr>
        </p:nvSpPr>
        <p:spPr>
          <a:xfrm>
            <a:off x="4777409" y="1028702"/>
            <a:ext cx="6273972" cy="4843462"/>
          </a:xfrm>
        </p:spPr>
        <p:txBody>
          <a:bodyPr>
            <a:normAutofit/>
          </a:bodyPr>
          <a:lstStyle/>
          <a:p>
            <a:pPr marL="0" indent="0"/>
            <a:r>
              <a:rPr lang="en-US" b="1" dirty="0"/>
              <a:t> 400 - Administration &amp; Support Services</a:t>
            </a:r>
          </a:p>
          <a:p>
            <a:pPr marL="0" indent="0"/>
            <a:r>
              <a:rPr lang="en-US" b="1" dirty="0"/>
              <a:t> 401 – Refugee Programs</a:t>
            </a:r>
          </a:p>
          <a:p>
            <a:pPr marL="0" indent="0"/>
            <a:r>
              <a:rPr lang="en-US" b="1" dirty="0"/>
              <a:t> 402 –Social Services</a:t>
            </a:r>
          </a:p>
          <a:p>
            <a:pPr marL="0" indent="0"/>
            <a:r>
              <a:rPr lang="en-US" b="1" dirty="0"/>
              <a:t>403 –Case Management</a:t>
            </a:r>
          </a:p>
          <a:p>
            <a:pPr marL="0" indent="0"/>
            <a:r>
              <a:rPr lang="en-US" b="1" dirty="0"/>
              <a:t>404 – Catholic Identity and External Relations </a:t>
            </a:r>
          </a:p>
          <a:p>
            <a:pPr marL="0" indent="0"/>
            <a:r>
              <a:rPr lang="en-US" b="1" dirty="0"/>
              <a:t> 405 – Development &amp; Fundraising</a:t>
            </a:r>
          </a:p>
          <a:p>
            <a:pPr marL="0" indent="0">
              <a:buNone/>
            </a:pPr>
            <a:endParaRPr lang="en-US" sz="1800" dirty="0"/>
          </a:p>
          <a:p>
            <a:pPr marL="0" indent="0">
              <a:buNone/>
            </a:pPr>
            <a:endParaRPr lang="en-US" sz="1800" dirty="0"/>
          </a:p>
          <a:p>
            <a:endParaRPr lang="en-US" sz="1800" dirty="0"/>
          </a:p>
        </p:txBody>
      </p:sp>
    </p:spTree>
    <p:extLst>
      <p:ext uri="{BB962C8B-B14F-4D97-AF65-F5344CB8AC3E}">
        <p14:creationId xmlns:p14="http://schemas.microsoft.com/office/powerpoint/2010/main" val="2227874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38">
            <a:extLst>
              <a:ext uri="{FF2B5EF4-FFF2-40B4-BE49-F238E27FC236}">
                <a16:creationId xmlns:a16="http://schemas.microsoft.com/office/drawing/2014/main" id="{A21FCE60-ECDB-49B1-A5CA-E834A33FE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54" name="Rectangle 40">
            <a:extLst>
              <a:ext uri="{FF2B5EF4-FFF2-40B4-BE49-F238E27FC236}">
                <a16:creationId xmlns:a16="http://schemas.microsoft.com/office/drawing/2014/main" id="{4E3AE8C3-8F65-40F4-BABE-E70F383014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alpha val="78000"/>
                </a:schemeClr>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55" name="Rectangle 42">
            <a:extLst>
              <a:ext uri="{FF2B5EF4-FFF2-40B4-BE49-F238E27FC236}">
                <a16:creationId xmlns:a16="http://schemas.microsoft.com/office/drawing/2014/main" id="{E2FC4764-B8D5-4F87-95DB-3125B2D12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9728" y="59346"/>
            <a:ext cx="4156527" cy="4037836"/>
          </a:xfrm>
          <a:prstGeom prst="rect">
            <a:avLst/>
          </a:prstGeom>
          <a:gradFill>
            <a:gsLst>
              <a:gs pos="0">
                <a:schemeClr val="accent5">
                  <a:alpha val="47000"/>
                </a:schemeClr>
              </a:gs>
              <a:gs pos="100000">
                <a:schemeClr val="accent4">
                  <a:alpha val="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56" name="Rectangle 44">
            <a:extLst>
              <a:ext uri="{FF2B5EF4-FFF2-40B4-BE49-F238E27FC236}">
                <a16:creationId xmlns:a16="http://schemas.microsoft.com/office/drawing/2014/main" id="{B4C1654F-94F5-497E-8ECF-F2A7E84D6A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68311" y="3587283"/>
            <a:ext cx="2501979" cy="4038601"/>
          </a:xfrm>
          <a:prstGeom prst="rect">
            <a:avLst/>
          </a:prstGeom>
          <a:gradFill>
            <a:gsLst>
              <a:gs pos="0">
                <a:schemeClr val="accent5">
                  <a:lumMod val="60000"/>
                  <a:lumOff val="40000"/>
                  <a:alpha val="0"/>
                </a:schemeClr>
              </a:gs>
              <a:gs pos="99000">
                <a:schemeClr val="accent2">
                  <a:alpha val="74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57" name="Freeform: Shape 4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489" y="1757117"/>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58000">
                <a:schemeClr val="bg1">
                  <a:alpha val="0"/>
                </a:schemeClr>
              </a:gs>
              <a:gs pos="100000">
                <a:schemeClr val="accent6">
                  <a:alpha val="35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C287FBCF-E992-DE4F-BA66-D37C5F9F98A1}"/>
              </a:ext>
            </a:extLst>
          </p:cNvPr>
          <p:cNvSpPr>
            <a:spLocks noGrp="1"/>
          </p:cNvSpPr>
          <p:nvPr>
            <p:ph type="title"/>
          </p:nvPr>
        </p:nvSpPr>
        <p:spPr>
          <a:xfrm>
            <a:off x="265044" y="586855"/>
            <a:ext cx="3547830" cy="3017736"/>
          </a:xfrm>
        </p:spPr>
        <p:txBody>
          <a:bodyPr anchor="b">
            <a:normAutofit/>
          </a:bodyPr>
          <a:lstStyle/>
          <a:p>
            <a:pPr algn="r"/>
            <a:r>
              <a:rPr lang="en-US" sz="2800" dirty="0">
                <a:solidFill>
                  <a:schemeClr val="bg1"/>
                </a:solidFill>
              </a:rPr>
              <a:t>DEPARTMENT</a:t>
            </a:r>
          </a:p>
        </p:txBody>
      </p:sp>
      <p:sp>
        <p:nvSpPr>
          <p:cNvPr id="21" name="Content Placeholder 2">
            <a:extLst>
              <a:ext uri="{FF2B5EF4-FFF2-40B4-BE49-F238E27FC236}">
                <a16:creationId xmlns:a16="http://schemas.microsoft.com/office/drawing/2014/main" id="{FA2645E0-8796-DE44-800F-FEF16DD8243F}"/>
              </a:ext>
            </a:extLst>
          </p:cNvPr>
          <p:cNvSpPr>
            <a:spLocks noGrp="1"/>
          </p:cNvSpPr>
          <p:nvPr>
            <p:ph idx="1"/>
          </p:nvPr>
        </p:nvSpPr>
        <p:spPr>
          <a:xfrm>
            <a:off x="4478694" y="340468"/>
            <a:ext cx="7090453" cy="6053937"/>
          </a:xfrm>
        </p:spPr>
        <p:txBody>
          <a:bodyPr>
            <a:normAutofit/>
          </a:bodyPr>
          <a:lstStyle/>
          <a:p>
            <a:pPr>
              <a:lnSpc>
                <a:spcPct val="110000"/>
              </a:lnSpc>
            </a:pPr>
            <a:r>
              <a:rPr lang="en-US" b="1" dirty="0"/>
              <a:t>706 – Development</a:t>
            </a:r>
          </a:p>
          <a:p>
            <a:pPr>
              <a:lnSpc>
                <a:spcPct val="110000"/>
              </a:lnSpc>
            </a:pPr>
            <a:r>
              <a:rPr lang="en-US" b="1" dirty="0"/>
              <a:t>707 – Communication</a:t>
            </a:r>
          </a:p>
          <a:p>
            <a:pPr>
              <a:lnSpc>
                <a:spcPct val="110000"/>
              </a:lnSpc>
            </a:pPr>
            <a:r>
              <a:rPr lang="en-US" b="1" dirty="0"/>
              <a:t>708 – Mission</a:t>
            </a:r>
          </a:p>
          <a:p>
            <a:pPr>
              <a:lnSpc>
                <a:spcPct val="110000"/>
              </a:lnSpc>
            </a:pPr>
            <a:r>
              <a:rPr lang="en-US" b="1" dirty="0"/>
              <a:t>709 – Language Service</a:t>
            </a:r>
          </a:p>
          <a:p>
            <a:pPr>
              <a:lnSpc>
                <a:spcPct val="110000"/>
              </a:lnSpc>
            </a:pPr>
            <a:r>
              <a:rPr lang="en-US" b="1" dirty="0"/>
              <a:t>710 – Immigration Legal Services</a:t>
            </a:r>
          </a:p>
          <a:p>
            <a:pPr>
              <a:lnSpc>
                <a:spcPct val="110000"/>
              </a:lnSpc>
            </a:pPr>
            <a:r>
              <a:rPr lang="en-US" b="1" dirty="0"/>
              <a:t>711 – Common Table</a:t>
            </a:r>
          </a:p>
          <a:p>
            <a:pPr>
              <a:lnSpc>
                <a:spcPct val="110000"/>
              </a:lnSpc>
            </a:pPr>
            <a:r>
              <a:rPr lang="en-US" b="1" dirty="0"/>
              <a:t>712 – Common Earth</a:t>
            </a:r>
          </a:p>
          <a:p>
            <a:pPr>
              <a:lnSpc>
                <a:spcPct val="110000"/>
              </a:lnSpc>
            </a:pPr>
            <a:r>
              <a:rPr lang="en-US" b="1" dirty="0"/>
              <a:t>713 – Family Support Services</a:t>
            </a:r>
          </a:p>
          <a:p>
            <a:pPr>
              <a:lnSpc>
                <a:spcPct val="110000"/>
              </a:lnSpc>
            </a:pPr>
            <a:r>
              <a:rPr lang="en-US" b="1" dirty="0"/>
              <a:t>714 – Sister Visitor</a:t>
            </a:r>
          </a:p>
          <a:p>
            <a:pPr>
              <a:lnSpc>
                <a:spcPct val="110000"/>
              </a:lnSpc>
            </a:pPr>
            <a:r>
              <a:rPr lang="en-US" b="1" dirty="0"/>
              <a:t>715 – Ombudsman</a:t>
            </a:r>
          </a:p>
          <a:p>
            <a:pPr>
              <a:lnSpc>
                <a:spcPct val="110000"/>
              </a:lnSpc>
            </a:pPr>
            <a:r>
              <a:rPr lang="en-US" b="1" dirty="0"/>
              <a:t>716 – Bakhita</a:t>
            </a:r>
          </a:p>
          <a:p>
            <a:pPr>
              <a:lnSpc>
                <a:spcPct val="110000"/>
              </a:lnSpc>
            </a:pPr>
            <a:r>
              <a:rPr lang="en-US" b="1" dirty="0"/>
              <a:t>717 – MRS</a:t>
            </a:r>
          </a:p>
          <a:p>
            <a:pPr>
              <a:lnSpc>
                <a:spcPct val="110000"/>
              </a:lnSpc>
            </a:pPr>
            <a:r>
              <a:rPr lang="en-US" b="1" dirty="0"/>
              <a:t>718-KOR</a:t>
            </a:r>
          </a:p>
          <a:p>
            <a:pPr>
              <a:lnSpc>
                <a:spcPct val="110000"/>
              </a:lnSpc>
            </a:pPr>
            <a:endParaRPr lang="en-US" sz="1200" dirty="0"/>
          </a:p>
          <a:p>
            <a:pPr>
              <a:lnSpc>
                <a:spcPct val="110000"/>
              </a:lnSpc>
            </a:pPr>
            <a:endParaRPr lang="en-US" sz="1200" dirty="0"/>
          </a:p>
          <a:p>
            <a:pPr>
              <a:lnSpc>
                <a:spcPct val="110000"/>
              </a:lnSpc>
            </a:pPr>
            <a:endParaRPr lang="en-US" sz="1200" dirty="0"/>
          </a:p>
          <a:p>
            <a:pPr>
              <a:lnSpc>
                <a:spcPct val="110000"/>
              </a:lnSpc>
            </a:pPr>
            <a:endParaRPr lang="en-US" sz="1200" dirty="0"/>
          </a:p>
          <a:p>
            <a:pPr>
              <a:lnSpc>
                <a:spcPct val="110000"/>
              </a:lnSpc>
            </a:pPr>
            <a:endParaRPr lang="en-US" sz="1200" dirty="0"/>
          </a:p>
          <a:p>
            <a:pPr>
              <a:lnSpc>
                <a:spcPct val="110000"/>
              </a:lnSpc>
            </a:pPr>
            <a:endParaRPr lang="en-US" sz="1200" dirty="0"/>
          </a:p>
        </p:txBody>
      </p:sp>
    </p:spTree>
    <p:extLst>
      <p:ext uri="{BB962C8B-B14F-4D97-AF65-F5344CB8AC3E}">
        <p14:creationId xmlns:p14="http://schemas.microsoft.com/office/powerpoint/2010/main" val="4012955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DC5D6820-9A97-834D-999C-0625B949BD5B}"/>
              </a:ext>
            </a:extLst>
          </p:cNvPr>
          <p:cNvSpPr>
            <a:spLocks noGrp="1"/>
          </p:cNvSpPr>
          <p:nvPr>
            <p:ph type="title"/>
          </p:nvPr>
        </p:nvSpPr>
        <p:spPr>
          <a:xfrm>
            <a:off x="12019" y="1028701"/>
            <a:ext cx="3314277" cy="3020785"/>
          </a:xfrm>
        </p:spPr>
        <p:txBody>
          <a:bodyPr>
            <a:normAutofit/>
          </a:bodyPr>
          <a:lstStyle/>
          <a:p>
            <a:pPr algn="ctr"/>
            <a:r>
              <a:rPr lang="en-US" sz="3200" dirty="0">
                <a:solidFill>
                  <a:schemeClr val="bg1"/>
                </a:solidFill>
              </a:rPr>
              <a:t>Extension/GL Code/FY</a:t>
            </a:r>
          </a:p>
        </p:txBody>
      </p:sp>
      <p:sp>
        <p:nvSpPr>
          <p:cNvPr id="3" name="Content Placeholder 2">
            <a:extLst>
              <a:ext uri="{FF2B5EF4-FFF2-40B4-BE49-F238E27FC236}">
                <a16:creationId xmlns:a16="http://schemas.microsoft.com/office/drawing/2014/main" id="{EFA15F17-D0A6-F248-A0D2-AE6EC14F61D7}"/>
              </a:ext>
            </a:extLst>
          </p:cNvPr>
          <p:cNvSpPr>
            <a:spLocks noGrp="1"/>
          </p:cNvSpPr>
          <p:nvPr>
            <p:ph idx="1"/>
          </p:nvPr>
        </p:nvSpPr>
        <p:spPr>
          <a:xfrm>
            <a:off x="4777409" y="1028702"/>
            <a:ext cx="6273972" cy="4843462"/>
          </a:xfrm>
        </p:spPr>
        <p:txBody>
          <a:bodyPr>
            <a:normAutofit/>
          </a:bodyPr>
          <a:lstStyle/>
          <a:p>
            <a:pPr>
              <a:lnSpc>
                <a:spcPct val="110000"/>
              </a:lnSpc>
            </a:pPr>
            <a:r>
              <a:rPr lang="en-US" sz="1800" dirty="0"/>
              <a:t>Extension codes identify the funding (six digit code)</a:t>
            </a:r>
          </a:p>
          <a:p>
            <a:pPr>
              <a:lnSpc>
                <a:spcPct val="110000"/>
              </a:lnSpc>
            </a:pPr>
            <a:r>
              <a:rPr lang="en-US" sz="1800" dirty="0"/>
              <a:t>GL Codes explain what the expense is (four digit code</a:t>
            </a:r>
          </a:p>
          <a:p>
            <a:pPr>
              <a:lnSpc>
                <a:spcPct val="110000"/>
              </a:lnSpc>
            </a:pPr>
            <a:r>
              <a:rPr lang="en-US" sz="1800" dirty="0"/>
              <a:t>Fiscal Year (FY) is the final segment; identifies the award year</a:t>
            </a:r>
          </a:p>
        </p:txBody>
      </p:sp>
    </p:spTree>
    <p:extLst>
      <p:ext uri="{BB962C8B-B14F-4D97-AF65-F5344CB8AC3E}">
        <p14:creationId xmlns:p14="http://schemas.microsoft.com/office/powerpoint/2010/main" val="2470597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DC5D6820-9A97-834D-999C-0625B949BD5B}"/>
              </a:ext>
            </a:extLst>
          </p:cNvPr>
          <p:cNvSpPr>
            <a:spLocks noGrp="1"/>
          </p:cNvSpPr>
          <p:nvPr>
            <p:ph type="title"/>
          </p:nvPr>
        </p:nvSpPr>
        <p:spPr>
          <a:xfrm>
            <a:off x="12019" y="1028701"/>
            <a:ext cx="3314277" cy="3020785"/>
          </a:xfrm>
        </p:spPr>
        <p:txBody>
          <a:bodyPr>
            <a:normAutofit/>
          </a:bodyPr>
          <a:lstStyle/>
          <a:p>
            <a:pPr algn="ctr"/>
            <a:r>
              <a:rPr lang="en-US" sz="3200" dirty="0">
                <a:solidFill>
                  <a:schemeClr val="bg1"/>
                </a:solidFill>
              </a:rPr>
              <a:t>Extension/GL Codes</a:t>
            </a:r>
          </a:p>
        </p:txBody>
      </p:sp>
      <p:sp>
        <p:nvSpPr>
          <p:cNvPr id="3" name="Content Placeholder 2">
            <a:extLst>
              <a:ext uri="{FF2B5EF4-FFF2-40B4-BE49-F238E27FC236}">
                <a16:creationId xmlns:a16="http://schemas.microsoft.com/office/drawing/2014/main" id="{EFA15F17-D0A6-F248-A0D2-AE6EC14F61D7}"/>
              </a:ext>
            </a:extLst>
          </p:cNvPr>
          <p:cNvSpPr>
            <a:spLocks noGrp="1"/>
          </p:cNvSpPr>
          <p:nvPr>
            <p:ph idx="1"/>
          </p:nvPr>
        </p:nvSpPr>
        <p:spPr>
          <a:xfrm>
            <a:off x="4777409" y="1028702"/>
            <a:ext cx="6273972" cy="4843462"/>
          </a:xfrm>
        </p:spPr>
        <p:txBody>
          <a:bodyPr>
            <a:normAutofit/>
          </a:bodyPr>
          <a:lstStyle/>
          <a:p>
            <a:pPr marL="0" indent="0">
              <a:lnSpc>
                <a:spcPct val="110000"/>
              </a:lnSpc>
              <a:buNone/>
            </a:pPr>
            <a:r>
              <a:rPr lang="en-US" sz="1800" dirty="0"/>
              <a:t>FULL CODING EXAMPLE</a:t>
            </a:r>
          </a:p>
          <a:p>
            <a:pPr marL="0" indent="0">
              <a:lnSpc>
                <a:spcPct val="110000"/>
              </a:lnSpc>
              <a:buNone/>
            </a:pPr>
            <a:endParaRPr lang="en-US" sz="1800" dirty="0"/>
          </a:p>
          <a:p>
            <a:pPr marL="0" indent="0">
              <a:lnSpc>
                <a:spcPct val="110000"/>
              </a:lnSpc>
              <a:buNone/>
            </a:pPr>
            <a:endParaRPr lang="en-US" sz="1800" dirty="0"/>
          </a:p>
          <a:p>
            <a:pPr marL="0" indent="0">
              <a:lnSpc>
                <a:spcPct val="110000"/>
              </a:lnSpc>
              <a:buNone/>
            </a:pPr>
            <a:r>
              <a:rPr lang="en-US" sz="1200" dirty="0"/>
              <a:t>RESTRICTION-FUNCATIONAL DEPARTMENT-DEPARTMENT-EXTENSION-GL-FISCAL YEAR</a:t>
            </a:r>
          </a:p>
          <a:p>
            <a:pPr marL="0" indent="0">
              <a:lnSpc>
                <a:spcPct val="110000"/>
              </a:lnSpc>
              <a:buNone/>
            </a:pPr>
            <a:r>
              <a:rPr lang="en-US" sz="1400" dirty="0"/>
              <a:t>104-401-717-100244-9241-21</a:t>
            </a:r>
          </a:p>
          <a:p>
            <a:pPr marL="0" indent="0">
              <a:lnSpc>
                <a:spcPct val="110000"/>
              </a:lnSpc>
              <a:buNone/>
            </a:pPr>
            <a:endParaRPr lang="en-US" sz="1400" dirty="0"/>
          </a:p>
        </p:txBody>
      </p:sp>
    </p:spTree>
    <p:extLst>
      <p:ext uri="{BB962C8B-B14F-4D97-AF65-F5344CB8AC3E}">
        <p14:creationId xmlns:p14="http://schemas.microsoft.com/office/powerpoint/2010/main" val="3753375458"/>
      </p:ext>
    </p:extLst>
  </p:cSld>
  <p:clrMapOvr>
    <a:masterClrMapping/>
  </p:clrMapOvr>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48">
            <a:extLst>
              <a:ext uri="{FF2B5EF4-FFF2-40B4-BE49-F238E27FC236}">
                <a16:creationId xmlns:a16="http://schemas.microsoft.com/office/drawing/2014/main" id="{D3F794D0-2982-490E-88DA-93D489750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pic>
        <p:nvPicPr>
          <p:cNvPr id="4" name="Picture 3" descr="Close-up of a calculator keypad">
            <a:extLst>
              <a:ext uri="{FF2B5EF4-FFF2-40B4-BE49-F238E27FC236}">
                <a16:creationId xmlns:a16="http://schemas.microsoft.com/office/drawing/2014/main" id="{2B188AED-B980-4075-86F6-D5E5ADDC4D1E}"/>
              </a:ext>
            </a:extLst>
          </p:cNvPr>
          <p:cNvPicPr>
            <a:picLocks noChangeAspect="1"/>
          </p:cNvPicPr>
          <p:nvPr/>
        </p:nvPicPr>
        <p:blipFill rotWithShape="1">
          <a:blip r:embed="rId2"/>
          <a:srcRect t="12241" b="32529"/>
          <a:stretch/>
        </p:blipFill>
        <p:spPr>
          <a:xfrm>
            <a:off x="-2" y="10"/>
            <a:ext cx="12192002" cy="4461036"/>
          </a:xfrm>
          <a:prstGeom prst="rect">
            <a:avLst/>
          </a:prstGeom>
        </p:spPr>
      </p:pic>
      <p:sp>
        <p:nvSpPr>
          <p:cNvPr id="60" name="Rectangle 50">
            <a:extLst>
              <a:ext uri="{FF2B5EF4-FFF2-40B4-BE49-F238E27FC236}">
                <a16:creationId xmlns:a16="http://schemas.microsoft.com/office/drawing/2014/main" id="{AFD24A3D-F07A-44A9-BE55-5576292E15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460827"/>
            <a:ext cx="12192003" cy="2397392"/>
          </a:xfrm>
          <a:prstGeom prst="rect">
            <a:avLst/>
          </a:prstGeom>
          <a:gradFill>
            <a:gsLst>
              <a:gs pos="8000">
                <a:schemeClr val="accent6"/>
              </a:gs>
              <a:gs pos="86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61" name="Rectangle 52">
            <a:extLst>
              <a:ext uri="{FF2B5EF4-FFF2-40B4-BE49-F238E27FC236}">
                <a16:creationId xmlns:a16="http://schemas.microsoft.com/office/drawing/2014/main" id="{204441C9-FD2D-4031-B5C5-67478196C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038600" y="4463553"/>
            <a:ext cx="8153401" cy="2394447"/>
          </a:xfrm>
          <a:prstGeom prst="rect">
            <a:avLst/>
          </a:prstGeom>
          <a:gradFill>
            <a:gsLst>
              <a:gs pos="0">
                <a:schemeClr val="accent5">
                  <a:lumMod val="60000"/>
                  <a:lumOff val="40000"/>
                  <a:alpha val="0"/>
                </a:schemeClr>
              </a:gs>
              <a:gs pos="99000">
                <a:schemeClr val="accent2">
                  <a:alpha val="81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62" name="Freeform: Shape 54">
            <a:extLst>
              <a:ext uri="{FF2B5EF4-FFF2-40B4-BE49-F238E27FC236}">
                <a16:creationId xmlns:a16="http://schemas.microsoft.com/office/drawing/2014/main" id="{EBF09AEC-6E6E-418F-9974-8730F1B2B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834054">
            <a:off x="2944145" y="2710934"/>
            <a:ext cx="3118759" cy="4639931"/>
          </a:xfrm>
          <a:custGeom>
            <a:avLst/>
            <a:gdLst>
              <a:gd name="connsiteX0" fmla="*/ 3118759 w 3118759"/>
              <a:gd name="connsiteY0" fmla="*/ 79510 h 4639931"/>
              <a:gd name="connsiteX1" fmla="*/ 1204940 w 3118759"/>
              <a:gd name="connsiteY1" fmla="*/ 4639931 h 4639931"/>
              <a:gd name="connsiteX2" fmla="*/ 1103495 w 3118759"/>
              <a:gd name="connsiteY2" fmla="*/ 4578302 h 4639931"/>
              <a:gd name="connsiteX3" fmla="*/ 0 w 3118759"/>
              <a:gd name="connsiteY3" fmla="*/ 2502877 h 4639931"/>
              <a:gd name="connsiteX4" fmla="*/ 2502877 w 3118759"/>
              <a:gd name="connsiteY4" fmla="*/ 0 h 4639931"/>
              <a:gd name="connsiteX5" fmla="*/ 3007294 w 3118759"/>
              <a:gd name="connsiteY5" fmla="*/ 50850 h 463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8759" h="4639931">
                <a:moveTo>
                  <a:pt x="3118759" y="79510"/>
                </a:moveTo>
                <a:lnTo>
                  <a:pt x="1204940" y="4639931"/>
                </a:lnTo>
                <a:lnTo>
                  <a:pt x="1103495" y="4578302"/>
                </a:lnTo>
                <a:cubicBezTo>
                  <a:pt x="437725" y="4128517"/>
                  <a:pt x="0" y="3366815"/>
                  <a:pt x="0" y="2502877"/>
                </a:cubicBezTo>
                <a:cubicBezTo>
                  <a:pt x="0" y="1120576"/>
                  <a:pt x="1120576" y="0"/>
                  <a:pt x="2502877" y="0"/>
                </a:cubicBezTo>
                <a:cubicBezTo>
                  <a:pt x="2675665" y="0"/>
                  <a:pt x="2844363" y="17509"/>
                  <a:pt x="3007294" y="50850"/>
                </a:cubicBezTo>
                <a:close/>
              </a:path>
            </a:pathLst>
          </a:custGeom>
          <a:gradFill>
            <a:gsLst>
              <a:gs pos="0">
                <a:schemeClr val="accent6">
                  <a:alpha val="12000"/>
                </a:schemeClr>
              </a:gs>
              <a:gs pos="100000">
                <a:schemeClr val="accent6">
                  <a:lumMod val="60000"/>
                  <a:lumOff val="40000"/>
                  <a:alpha val="20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63" name="Rectangle 56">
            <a:extLst>
              <a:ext uri="{FF2B5EF4-FFF2-40B4-BE49-F238E27FC236}">
                <a16:creationId xmlns:a16="http://schemas.microsoft.com/office/drawing/2014/main" id="{3D9D3989-3E00-4727-914E-959DFE8FA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6701" y="4460827"/>
            <a:ext cx="8115300" cy="1945408"/>
          </a:xfrm>
          <a:prstGeom prst="rect">
            <a:avLst/>
          </a:prstGeom>
          <a:gradFill>
            <a:gsLst>
              <a:gs pos="0">
                <a:schemeClr val="accent6">
                  <a:alpha val="16000"/>
                </a:schemeClr>
              </a:gs>
              <a:gs pos="62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FA9BDB98-EF16-AA44-ABA0-F1B5790B9A8C}"/>
              </a:ext>
            </a:extLst>
          </p:cNvPr>
          <p:cNvSpPr>
            <a:spLocks noGrp="1"/>
          </p:cNvSpPr>
          <p:nvPr>
            <p:ph type="ctrTitle"/>
          </p:nvPr>
        </p:nvSpPr>
        <p:spPr>
          <a:xfrm>
            <a:off x="927652" y="4982817"/>
            <a:ext cx="9667461" cy="1385788"/>
          </a:xfrm>
        </p:spPr>
        <p:txBody>
          <a:bodyPr>
            <a:normAutofit/>
          </a:bodyPr>
          <a:lstStyle/>
          <a:p>
            <a:r>
              <a:rPr lang="en-US" sz="3600" dirty="0">
                <a:solidFill>
                  <a:schemeClr val="bg1"/>
                </a:solidFill>
              </a:rPr>
              <a:t>Financial Statements</a:t>
            </a:r>
          </a:p>
        </p:txBody>
      </p:sp>
    </p:spTree>
    <p:extLst>
      <p:ext uri="{BB962C8B-B14F-4D97-AF65-F5344CB8AC3E}">
        <p14:creationId xmlns:p14="http://schemas.microsoft.com/office/powerpoint/2010/main" val="221694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DC5D6820-9A97-834D-999C-0625B949BD5B}"/>
              </a:ext>
            </a:extLst>
          </p:cNvPr>
          <p:cNvSpPr>
            <a:spLocks noGrp="1"/>
          </p:cNvSpPr>
          <p:nvPr>
            <p:ph type="title"/>
          </p:nvPr>
        </p:nvSpPr>
        <p:spPr>
          <a:xfrm>
            <a:off x="-6353" y="0"/>
            <a:ext cx="3897417" cy="3103123"/>
          </a:xfrm>
        </p:spPr>
        <p:txBody>
          <a:bodyPr>
            <a:normAutofit/>
          </a:bodyPr>
          <a:lstStyle/>
          <a:p>
            <a:r>
              <a:rPr lang="en-US" sz="3200" dirty="0">
                <a:solidFill>
                  <a:schemeClr val="bg1"/>
                </a:solidFill>
              </a:rPr>
              <a:t>Financial Statements</a:t>
            </a:r>
          </a:p>
        </p:txBody>
      </p:sp>
      <p:sp>
        <p:nvSpPr>
          <p:cNvPr id="3" name="Content Placeholder 2">
            <a:extLst>
              <a:ext uri="{FF2B5EF4-FFF2-40B4-BE49-F238E27FC236}">
                <a16:creationId xmlns:a16="http://schemas.microsoft.com/office/drawing/2014/main" id="{EFA15F17-D0A6-F248-A0D2-AE6EC14F61D7}"/>
              </a:ext>
            </a:extLst>
          </p:cNvPr>
          <p:cNvSpPr>
            <a:spLocks noGrp="1"/>
          </p:cNvSpPr>
          <p:nvPr>
            <p:ph idx="1"/>
          </p:nvPr>
        </p:nvSpPr>
        <p:spPr>
          <a:xfrm>
            <a:off x="4777409" y="1028702"/>
            <a:ext cx="6273972" cy="4843462"/>
          </a:xfrm>
        </p:spPr>
        <p:txBody>
          <a:bodyPr>
            <a:normAutofit/>
          </a:bodyPr>
          <a:lstStyle/>
          <a:p>
            <a:pPr marL="0" indent="0" algn="ctr">
              <a:lnSpc>
                <a:spcPct val="110000"/>
              </a:lnSpc>
              <a:buNone/>
            </a:pPr>
            <a:endParaRPr lang="en-US" sz="4000" dirty="0"/>
          </a:p>
          <a:p>
            <a:pPr marL="0" indent="0" algn="ctr">
              <a:lnSpc>
                <a:spcPct val="110000"/>
              </a:lnSpc>
              <a:buNone/>
            </a:pPr>
            <a:endParaRPr lang="en-US" sz="4000" dirty="0"/>
          </a:p>
          <a:p>
            <a:pPr>
              <a:lnSpc>
                <a:spcPct val="110000"/>
              </a:lnSpc>
            </a:pPr>
            <a:r>
              <a:rPr lang="en-US" sz="2200" dirty="0"/>
              <a:t>Agency Financials available Monthly (20</a:t>
            </a:r>
            <a:r>
              <a:rPr lang="en-US" sz="2200" baseline="30000" dirty="0"/>
              <a:t>th</a:t>
            </a:r>
            <a:r>
              <a:rPr lang="en-US" sz="2200" dirty="0"/>
              <a:t>) on the Finance Page </a:t>
            </a:r>
          </a:p>
          <a:p>
            <a:pPr>
              <a:lnSpc>
                <a:spcPct val="110000"/>
              </a:lnSpc>
            </a:pPr>
            <a:r>
              <a:rPr lang="en-US" sz="2200" dirty="0"/>
              <a:t>Department Financial Reports are provided monthly to the Department Director</a:t>
            </a:r>
          </a:p>
          <a:p>
            <a:pPr marL="0" indent="0" algn="ctr">
              <a:lnSpc>
                <a:spcPct val="110000"/>
              </a:lnSpc>
              <a:buNone/>
            </a:pPr>
            <a:endParaRPr lang="en-US" sz="2200" dirty="0"/>
          </a:p>
          <a:p>
            <a:pPr algn="ctr">
              <a:lnSpc>
                <a:spcPct val="110000"/>
              </a:lnSpc>
            </a:pPr>
            <a:endParaRPr lang="en-US" sz="2200" dirty="0"/>
          </a:p>
        </p:txBody>
      </p:sp>
    </p:spTree>
    <p:extLst>
      <p:ext uri="{BB962C8B-B14F-4D97-AF65-F5344CB8AC3E}">
        <p14:creationId xmlns:p14="http://schemas.microsoft.com/office/powerpoint/2010/main" val="97087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48">
            <a:extLst>
              <a:ext uri="{FF2B5EF4-FFF2-40B4-BE49-F238E27FC236}">
                <a16:creationId xmlns:a16="http://schemas.microsoft.com/office/drawing/2014/main" id="{D3F794D0-2982-490E-88DA-93D489750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Close-up of a calculator keypad">
            <a:extLst>
              <a:ext uri="{FF2B5EF4-FFF2-40B4-BE49-F238E27FC236}">
                <a16:creationId xmlns:a16="http://schemas.microsoft.com/office/drawing/2014/main" id="{2B188AED-B980-4075-86F6-D5E5ADDC4D1E}"/>
              </a:ext>
            </a:extLst>
          </p:cNvPr>
          <p:cNvPicPr>
            <a:picLocks noChangeAspect="1"/>
          </p:cNvPicPr>
          <p:nvPr/>
        </p:nvPicPr>
        <p:blipFill rotWithShape="1">
          <a:blip r:embed="rId2"/>
          <a:srcRect t="12241" b="32529"/>
          <a:stretch/>
        </p:blipFill>
        <p:spPr>
          <a:xfrm>
            <a:off x="-2" y="10"/>
            <a:ext cx="12192002" cy="4461036"/>
          </a:xfrm>
          <a:prstGeom prst="rect">
            <a:avLst/>
          </a:prstGeom>
        </p:spPr>
      </p:pic>
      <p:sp>
        <p:nvSpPr>
          <p:cNvPr id="60" name="Rectangle 50">
            <a:extLst>
              <a:ext uri="{FF2B5EF4-FFF2-40B4-BE49-F238E27FC236}">
                <a16:creationId xmlns:a16="http://schemas.microsoft.com/office/drawing/2014/main" id="{AFD24A3D-F07A-44A9-BE55-5576292E15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460827"/>
            <a:ext cx="12192003" cy="2397392"/>
          </a:xfrm>
          <a:prstGeom prst="rect">
            <a:avLst/>
          </a:prstGeom>
          <a:gradFill>
            <a:gsLst>
              <a:gs pos="8000">
                <a:schemeClr val="accent6"/>
              </a:gs>
              <a:gs pos="86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52">
            <a:extLst>
              <a:ext uri="{FF2B5EF4-FFF2-40B4-BE49-F238E27FC236}">
                <a16:creationId xmlns:a16="http://schemas.microsoft.com/office/drawing/2014/main" id="{204441C9-FD2D-4031-B5C5-67478196C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038600" y="4463553"/>
            <a:ext cx="8153401" cy="2394447"/>
          </a:xfrm>
          <a:prstGeom prst="rect">
            <a:avLst/>
          </a:prstGeom>
          <a:gradFill>
            <a:gsLst>
              <a:gs pos="0">
                <a:schemeClr val="accent5">
                  <a:lumMod val="60000"/>
                  <a:lumOff val="40000"/>
                  <a:alpha val="0"/>
                </a:schemeClr>
              </a:gs>
              <a:gs pos="99000">
                <a:schemeClr val="accent2">
                  <a:alpha val="81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54">
            <a:extLst>
              <a:ext uri="{FF2B5EF4-FFF2-40B4-BE49-F238E27FC236}">
                <a16:creationId xmlns:a16="http://schemas.microsoft.com/office/drawing/2014/main" id="{EBF09AEC-6E6E-418F-9974-8730F1B2B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834054">
            <a:off x="2944145" y="2710934"/>
            <a:ext cx="3118759" cy="4639931"/>
          </a:xfrm>
          <a:custGeom>
            <a:avLst/>
            <a:gdLst>
              <a:gd name="connsiteX0" fmla="*/ 3118759 w 3118759"/>
              <a:gd name="connsiteY0" fmla="*/ 79510 h 4639931"/>
              <a:gd name="connsiteX1" fmla="*/ 1204940 w 3118759"/>
              <a:gd name="connsiteY1" fmla="*/ 4639931 h 4639931"/>
              <a:gd name="connsiteX2" fmla="*/ 1103495 w 3118759"/>
              <a:gd name="connsiteY2" fmla="*/ 4578302 h 4639931"/>
              <a:gd name="connsiteX3" fmla="*/ 0 w 3118759"/>
              <a:gd name="connsiteY3" fmla="*/ 2502877 h 4639931"/>
              <a:gd name="connsiteX4" fmla="*/ 2502877 w 3118759"/>
              <a:gd name="connsiteY4" fmla="*/ 0 h 4639931"/>
              <a:gd name="connsiteX5" fmla="*/ 3007294 w 3118759"/>
              <a:gd name="connsiteY5" fmla="*/ 50850 h 463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8759" h="4639931">
                <a:moveTo>
                  <a:pt x="3118759" y="79510"/>
                </a:moveTo>
                <a:lnTo>
                  <a:pt x="1204940" y="4639931"/>
                </a:lnTo>
                <a:lnTo>
                  <a:pt x="1103495" y="4578302"/>
                </a:lnTo>
                <a:cubicBezTo>
                  <a:pt x="437725" y="4128517"/>
                  <a:pt x="0" y="3366815"/>
                  <a:pt x="0" y="2502877"/>
                </a:cubicBezTo>
                <a:cubicBezTo>
                  <a:pt x="0" y="1120576"/>
                  <a:pt x="1120576" y="0"/>
                  <a:pt x="2502877" y="0"/>
                </a:cubicBezTo>
                <a:cubicBezTo>
                  <a:pt x="2675665" y="0"/>
                  <a:pt x="2844363" y="17509"/>
                  <a:pt x="3007294" y="50850"/>
                </a:cubicBezTo>
                <a:close/>
              </a:path>
            </a:pathLst>
          </a:custGeom>
          <a:gradFill>
            <a:gsLst>
              <a:gs pos="0">
                <a:schemeClr val="accent6">
                  <a:alpha val="12000"/>
                </a:schemeClr>
              </a:gs>
              <a:gs pos="100000">
                <a:schemeClr val="accent6">
                  <a:lumMod val="60000"/>
                  <a:lumOff val="40000"/>
                  <a:alpha val="20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3" name="Rectangle 56">
            <a:extLst>
              <a:ext uri="{FF2B5EF4-FFF2-40B4-BE49-F238E27FC236}">
                <a16:creationId xmlns:a16="http://schemas.microsoft.com/office/drawing/2014/main" id="{3D9D3989-3E00-4727-914E-959DFE8FA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6701" y="4460827"/>
            <a:ext cx="8115300" cy="1945408"/>
          </a:xfrm>
          <a:prstGeom prst="rect">
            <a:avLst/>
          </a:prstGeom>
          <a:gradFill>
            <a:gsLst>
              <a:gs pos="0">
                <a:schemeClr val="accent6">
                  <a:alpha val="16000"/>
                </a:schemeClr>
              </a:gs>
              <a:gs pos="62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A9BDB98-EF16-AA44-ABA0-F1B5790B9A8C}"/>
              </a:ext>
            </a:extLst>
          </p:cNvPr>
          <p:cNvSpPr>
            <a:spLocks noGrp="1"/>
          </p:cNvSpPr>
          <p:nvPr>
            <p:ph type="ctrTitle"/>
          </p:nvPr>
        </p:nvSpPr>
        <p:spPr>
          <a:xfrm>
            <a:off x="1383807" y="4611271"/>
            <a:ext cx="9436593" cy="1171556"/>
          </a:xfrm>
        </p:spPr>
        <p:txBody>
          <a:bodyPr>
            <a:normAutofit/>
          </a:bodyPr>
          <a:lstStyle/>
          <a:p>
            <a:pPr algn="l"/>
            <a:r>
              <a:rPr lang="en-US" sz="3600" dirty="0">
                <a:solidFill>
                  <a:schemeClr val="bg1"/>
                </a:solidFill>
              </a:rPr>
              <a:t>Accounts Payable </a:t>
            </a:r>
          </a:p>
        </p:txBody>
      </p:sp>
      <p:sp>
        <p:nvSpPr>
          <p:cNvPr id="3" name="Subtitle 2">
            <a:extLst>
              <a:ext uri="{FF2B5EF4-FFF2-40B4-BE49-F238E27FC236}">
                <a16:creationId xmlns:a16="http://schemas.microsoft.com/office/drawing/2014/main" id="{F19AC941-A925-4D47-8ACF-4F4CCDA678A5}"/>
              </a:ext>
            </a:extLst>
          </p:cNvPr>
          <p:cNvSpPr>
            <a:spLocks noGrp="1"/>
          </p:cNvSpPr>
          <p:nvPr>
            <p:ph type="subTitle" idx="1"/>
          </p:nvPr>
        </p:nvSpPr>
        <p:spPr>
          <a:xfrm>
            <a:off x="1371601" y="5970897"/>
            <a:ext cx="9448800" cy="429904"/>
          </a:xfrm>
        </p:spPr>
        <p:txBody>
          <a:bodyPr>
            <a:normAutofit/>
          </a:bodyPr>
          <a:lstStyle/>
          <a:p>
            <a:pPr algn="l"/>
            <a:endParaRPr lang="en-US" sz="1200" dirty="0">
              <a:solidFill>
                <a:schemeClr val="bg1"/>
              </a:solidFill>
            </a:endParaRPr>
          </a:p>
          <a:p>
            <a:pPr algn="l"/>
            <a:endParaRPr lang="en-US" sz="1200" dirty="0">
              <a:solidFill>
                <a:schemeClr val="bg1"/>
              </a:solidFill>
            </a:endParaRPr>
          </a:p>
        </p:txBody>
      </p:sp>
    </p:spTree>
    <p:extLst>
      <p:ext uri="{BB962C8B-B14F-4D97-AF65-F5344CB8AC3E}">
        <p14:creationId xmlns:p14="http://schemas.microsoft.com/office/powerpoint/2010/main" val="640194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DC5D6820-9A97-834D-999C-0625B949BD5B}"/>
              </a:ext>
            </a:extLst>
          </p:cNvPr>
          <p:cNvSpPr>
            <a:spLocks noGrp="1"/>
          </p:cNvSpPr>
          <p:nvPr>
            <p:ph type="title"/>
          </p:nvPr>
        </p:nvSpPr>
        <p:spPr>
          <a:xfrm>
            <a:off x="764" y="17024"/>
            <a:ext cx="3314277" cy="3020785"/>
          </a:xfrm>
        </p:spPr>
        <p:txBody>
          <a:bodyPr>
            <a:normAutofit/>
          </a:bodyPr>
          <a:lstStyle/>
          <a:p>
            <a:r>
              <a:rPr lang="en-US" sz="3200" dirty="0">
                <a:solidFill>
                  <a:schemeClr val="bg1"/>
                </a:solidFill>
              </a:rPr>
              <a:t>Reading Financial Reports</a:t>
            </a:r>
          </a:p>
        </p:txBody>
      </p:sp>
      <p:pic>
        <p:nvPicPr>
          <p:cNvPr id="7" name="Content Placeholder 6">
            <a:extLst>
              <a:ext uri="{FF2B5EF4-FFF2-40B4-BE49-F238E27FC236}">
                <a16:creationId xmlns:a16="http://schemas.microsoft.com/office/drawing/2014/main" id="{82E30E8E-1DF3-599E-3A65-492E707A8A9E}"/>
              </a:ext>
            </a:extLst>
          </p:cNvPr>
          <p:cNvPicPr>
            <a:picLocks noGrp="1" noChangeAspect="1"/>
          </p:cNvPicPr>
          <p:nvPr>
            <p:ph idx="1"/>
          </p:nvPr>
        </p:nvPicPr>
        <p:blipFill rotWithShape="1">
          <a:blip r:embed="rId3"/>
          <a:srcRect l="12234" t="10632" r="29041" b="35108"/>
          <a:stretch/>
        </p:blipFill>
        <p:spPr>
          <a:xfrm>
            <a:off x="4010062" y="1219056"/>
            <a:ext cx="8169920" cy="4246201"/>
          </a:xfrm>
        </p:spPr>
      </p:pic>
    </p:spTree>
    <p:extLst>
      <p:ext uri="{BB962C8B-B14F-4D97-AF65-F5344CB8AC3E}">
        <p14:creationId xmlns:p14="http://schemas.microsoft.com/office/powerpoint/2010/main" val="1883296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DC5D6820-9A97-834D-999C-0625B949BD5B}"/>
              </a:ext>
            </a:extLst>
          </p:cNvPr>
          <p:cNvSpPr>
            <a:spLocks noGrp="1"/>
          </p:cNvSpPr>
          <p:nvPr>
            <p:ph type="title"/>
          </p:nvPr>
        </p:nvSpPr>
        <p:spPr>
          <a:xfrm>
            <a:off x="12019" y="1028701"/>
            <a:ext cx="3314277" cy="3020785"/>
          </a:xfrm>
        </p:spPr>
        <p:txBody>
          <a:bodyPr>
            <a:normAutofit/>
          </a:bodyPr>
          <a:lstStyle/>
          <a:p>
            <a:pPr algn="ctr"/>
            <a:r>
              <a:rPr lang="en-US" sz="3200" dirty="0">
                <a:solidFill>
                  <a:schemeClr val="bg1"/>
                </a:solidFill>
              </a:rPr>
              <a:t>Q&amp;A</a:t>
            </a:r>
          </a:p>
        </p:txBody>
      </p:sp>
      <p:sp>
        <p:nvSpPr>
          <p:cNvPr id="3" name="Content Placeholder 2">
            <a:extLst>
              <a:ext uri="{FF2B5EF4-FFF2-40B4-BE49-F238E27FC236}">
                <a16:creationId xmlns:a16="http://schemas.microsoft.com/office/drawing/2014/main" id="{EFA15F17-D0A6-F248-A0D2-AE6EC14F61D7}"/>
              </a:ext>
            </a:extLst>
          </p:cNvPr>
          <p:cNvSpPr>
            <a:spLocks noGrp="1"/>
          </p:cNvSpPr>
          <p:nvPr>
            <p:ph idx="1"/>
          </p:nvPr>
        </p:nvSpPr>
        <p:spPr>
          <a:xfrm>
            <a:off x="4777409" y="1028702"/>
            <a:ext cx="6273972" cy="4843462"/>
          </a:xfrm>
        </p:spPr>
        <p:txBody>
          <a:bodyPr>
            <a:normAutofit/>
          </a:bodyPr>
          <a:lstStyle/>
          <a:p>
            <a:pPr marL="0" indent="0" algn="ctr">
              <a:lnSpc>
                <a:spcPct val="110000"/>
              </a:lnSpc>
              <a:buNone/>
            </a:pPr>
            <a:endParaRPr lang="en-US" sz="4000" dirty="0"/>
          </a:p>
          <a:p>
            <a:pPr marL="0" indent="0" algn="ctr">
              <a:lnSpc>
                <a:spcPct val="110000"/>
              </a:lnSpc>
              <a:buNone/>
            </a:pPr>
            <a:endParaRPr lang="en-US" sz="4000" dirty="0"/>
          </a:p>
          <a:p>
            <a:pPr marL="0" indent="0" algn="ctr">
              <a:lnSpc>
                <a:spcPct val="110000"/>
              </a:lnSpc>
              <a:buNone/>
            </a:pPr>
            <a:r>
              <a:rPr lang="en-US" sz="4000" dirty="0"/>
              <a:t>Questions?</a:t>
            </a:r>
          </a:p>
        </p:txBody>
      </p:sp>
    </p:spTree>
    <p:extLst>
      <p:ext uri="{BB962C8B-B14F-4D97-AF65-F5344CB8AC3E}">
        <p14:creationId xmlns:p14="http://schemas.microsoft.com/office/powerpoint/2010/main" val="2731484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BA13D82-49F1-1E4F-814B-21F21B81B918}"/>
              </a:ext>
            </a:extLst>
          </p:cNvPr>
          <p:cNvSpPr>
            <a:spLocks noGrp="1"/>
          </p:cNvSpPr>
          <p:nvPr>
            <p:ph type="title"/>
          </p:nvPr>
        </p:nvSpPr>
        <p:spPr>
          <a:xfrm>
            <a:off x="457200" y="868280"/>
            <a:ext cx="3390645" cy="3363597"/>
          </a:xfrm>
        </p:spPr>
        <p:txBody>
          <a:bodyPr>
            <a:normAutofit/>
          </a:bodyPr>
          <a:lstStyle/>
          <a:p>
            <a:pPr algn="r"/>
            <a:r>
              <a:rPr lang="en-US" sz="3200" dirty="0">
                <a:solidFill>
                  <a:schemeClr val="bg1"/>
                </a:solidFill>
              </a:rPr>
              <a:t>Accounts payable Team  </a:t>
            </a:r>
            <a:br>
              <a:rPr lang="en-US" sz="3200" dirty="0">
                <a:solidFill>
                  <a:schemeClr val="bg1"/>
                </a:solidFill>
              </a:rPr>
            </a:br>
            <a:r>
              <a:rPr lang="en-US" sz="3200" dirty="0">
                <a:solidFill>
                  <a:schemeClr val="bg1"/>
                </a:solidFill>
              </a:rPr>
              <a:t> </a:t>
            </a:r>
          </a:p>
        </p:txBody>
      </p:sp>
      <p:graphicFrame>
        <p:nvGraphicFramePr>
          <p:cNvPr id="18" name="Content Placeholder 2">
            <a:extLst>
              <a:ext uri="{FF2B5EF4-FFF2-40B4-BE49-F238E27FC236}">
                <a16:creationId xmlns:a16="http://schemas.microsoft.com/office/drawing/2014/main" id="{B98AE2D3-9AED-45C4-A25D-591CB27AD5BF}"/>
              </a:ext>
            </a:extLst>
          </p:cNvPr>
          <p:cNvGraphicFramePr>
            <a:graphicFrameLocks noGrp="1"/>
          </p:cNvGraphicFramePr>
          <p:nvPr>
            <p:ph idx="1"/>
            <p:extLst>
              <p:ext uri="{D42A27DB-BD31-4B8C-83A1-F6EECF244321}">
                <p14:modId xmlns:p14="http://schemas.microsoft.com/office/powerpoint/2010/main" val="2813491387"/>
              </p:ext>
            </p:extLst>
          </p:nvPr>
        </p:nvGraphicFramePr>
        <p:xfrm>
          <a:off x="4494654" y="457200"/>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5357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0C053758-6796-9840-9BBF-17BAB0DCC96F}"/>
              </a:ext>
            </a:extLst>
          </p:cNvPr>
          <p:cNvSpPr>
            <a:spLocks noGrp="1"/>
          </p:cNvSpPr>
          <p:nvPr>
            <p:ph type="title"/>
          </p:nvPr>
        </p:nvSpPr>
        <p:spPr>
          <a:xfrm>
            <a:off x="387927" y="1028701"/>
            <a:ext cx="3248863" cy="3020785"/>
          </a:xfrm>
        </p:spPr>
        <p:txBody>
          <a:bodyPr>
            <a:normAutofit/>
          </a:bodyPr>
          <a:lstStyle/>
          <a:p>
            <a:pPr algn="r"/>
            <a:r>
              <a:rPr lang="en-US" sz="3200" dirty="0">
                <a:solidFill>
                  <a:schemeClr val="bg1"/>
                </a:solidFill>
              </a:rPr>
              <a:t>Check cut Process </a:t>
            </a:r>
          </a:p>
        </p:txBody>
      </p:sp>
      <p:sp>
        <p:nvSpPr>
          <p:cNvPr id="3" name="Content Placeholder 2">
            <a:extLst>
              <a:ext uri="{FF2B5EF4-FFF2-40B4-BE49-F238E27FC236}">
                <a16:creationId xmlns:a16="http://schemas.microsoft.com/office/drawing/2014/main" id="{90003103-2807-4743-A1EC-C9EA14F208D2}"/>
              </a:ext>
            </a:extLst>
          </p:cNvPr>
          <p:cNvSpPr>
            <a:spLocks noGrp="1"/>
          </p:cNvSpPr>
          <p:nvPr>
            <p:ph idx="1"/>
          </p:nvPr>
        </p:nvSpPr>
        <p:spPr>
          <a:xfrm>
            <a:off x="4777409" y="1028702"/>
            <a:ext cx="6273972" cy="4843462"/>
          </a:xfrm>
        </p:spPr>
        <p:txBody>
          <a:bodyPr>
            <a:normAutofit/>
          </a:bodyPr>
          <a:lstStyle/>
          <a:p>
            <a:r>
              <a:rPr lang="en-US" sz="1800" dirty="0"/>
              <a:t>Becky records the invoice in MIP (Accounting Software) for MRS</a:t>
            </a:r>
          </a:p>
          <a:p>
            <a:r>
              <a:rPr lang="en-US" sz="1800" dirty="0"/>
              <a:t>Denzel records invoices for rest of the departments and general agency’s invoices in MIP </a:t>
            </a:r>
          </a:p>
          <a:p>
            <a:r>
              <a:rPr lang="en-US" sz="1800" dirty="0"/>
              <a:t>Denzel cuts checks on Monday and Thursday </a:t>
            </a:r>
          </a:p>
          <a:p>
            <a:r>
              <a:rPr lang="en-US" sz="1800" dirty="0"/>
              <a:t>Becky and Denzel handle checks mailing process for their respective departments</a:t>
            </a:r>
          </a:p>
          <a:p>
            <a:pPr marL="0" indent="0">
              <a:buNone/>
            </a:pPr>
            <a:endParaRPr lang="en-US" sz="1800" dirty="0"/>
          </a:p>
          <a:p>
            <a:endParaRPr lang="en-US" sz="1800" dirty="0"/>
          </a:p>
        </p:txBody>
      </p:sp>
    </p:spTree>
    <p:extLst>
      <p:ext uri="{BB962C8B-B14F-4D97-AF65-F5344CB8AC3E}">
        <p14:creationId xmlns:p14="http://schemas.microsoft.com/office/powerpoint/2010/main" val="287446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AED0D98-450B-8341-BDFF-515537F94F63}"/>
              </a:ext>
            </a:extLst>
          </p:cNvPr>
          <p:cNvSpPr>
            <a:spLocks noGrp="1"/>
          </p:cNvSpPr>
          <p:nvPr>
            <p:ph type="title"/>
          </p:nvPr>
        </p:nvSpPr>
        <p:spPr>
          <a:xfrm>
            <a:off x="387927" y="1028701"/>
            <a:ext cx="3248863" cy="3020785"/>
          </a:xfrm>
        </p:spPr>
        <p:txBody>
          <a:bodyPr>
            <a:normAutofit/>
          </a:bodyPr>
          <a:lstStyle/>
          <a:p>
            <a:pPr algn="r"/>
            <a:r>
              <a:rPr lang="en-US" sz="3200" dirty="0">
                <a:solidFill>
                  <a:schemeClr val="bg1"/>
                </a:solidFill>
              </a:rPr>
              <a:t>External vendor’s  invoice</a:t>
            </a:r>
          </a:p>
        </p:txBody>
      </p:sp>
      <p:sp>
        <p:nvSpPr>
          <p:cNvPr id="3" name="Content Placeholder 2">
            <a:extLst>
              <a:ext uri="{FF2B5EF4-FFF2-40B4-BE49-F238E27FC236}">
                <a16:creationId xmlns:a16="http://schemas.microsoft.com/office/drawing/2014/main" id="{7F522480-177F-C246-871E-81B5967CBABC}"/>
              </a:ext>
            </a:extLst>
          </p:cNvPr>
          <p:cNvSpPr>
            <a:spLocks noGrp="1"/>
          </p:cNvSpPr>
          <p:nvPr>
            <p:ph idx="1"/>
          </p:nvPr>
        </p:nvSpPr>
        <p:spPr>
          <a:xfrm>
            <a:off x="4777409" y="1028702"/>
            <a:ext cx="6273972" cy="4843462"/>
          </a:xfrm>
        </p:spPr>
        <p:txBody>
          <a:bodyPr>
            <a:normAutofit/>
          </a:bodyPr>
          <a:lstStyle/>
          <a:p>
            <a:pPr>
              <a:lnSpc>
                <a:spcPct val="110000"/>
              </a:lnSpc>
            </a:pPr>
            <a:r>
              <a:rPr lang="en-US" sz="1300" dirty="0"/>
              <a:t>Use purchase request (PR) form available on employee page under Forms and policies for paying external vendors  </a:t>
            </a:r>
          </a:p>
          <a:p>
            <a:pPr>
              <a:lnSpc>
                <a:spcPct val="110000"/>
              </a:lnSpc>
            </a:pPr>
            <a:r>
              <a:rPr lang="en-US" sz="1300" dirty="0"/>
              <a:t>Make sure to complete all parts of the form like date, account code, vendor info etc.  </a:t>
            </a:r>
          </a:p>
          <a:p>
            <a:pPr>
              <a:lnSpc>
                <a:spcPct val="110000"/>
              </a:lnSpc>
            </a:pPr>
            <a:r>
              <a:rPr lang="en-US" sz="1300" dirty="0"/>
              <a:t>If vendor is new, attach W-9 from vendor, also any </a:t>
            </a:r>
            <a:r>
              <a:rPr lang="en-US" sz="1300" dirty="0">
                <a:solidFill>
                  <a:srgbClr val="FF0000"/>
                </a:solidFill>
              </a:rPr>
              <a:t>new</a:t>
            </a:r>
            <a:r>
              <a:rPr lang="en-US" sz="1300" dirty="0"/>
              <a:t> vendor must be vetted with a background check to ensure compliance with OMB Circular for federal awards</a:t>
            </a:r>
          </a:p>
          <a:p>
            <a:pPr>
              <a:lnSpc>
                <a:spcPct val="110000"/>
              </a:lnSpc>
            </a:pPr>
            <a:r>
              <a:rPr lang="en-US" sz="1300" dirty="0"/>
              <a:t>Make sure to attach the supporting documents like copy of invoice, W-9 from vendor etc.  </a:t>
            </a:r>
          </a:p>
          <a:p>
            <a:pPr>
              <a:lnSpc>
                <a:spcPct val="110000"/>
              </a:lnSpc>
            </a:pPr>
            <a:r>
              <a:rPr lang="en-US" sz="1300" dirty="0"/>
              <a:t>Purchase form must be reviewed and approved by program director </a:t>
            </a:r>
          </a:p>
          <a:p>
            <a:pPr>
              <a:lnSpc>
                <a:spcPct val="110000"/>
              </a:lnSpc>
            </a:pPr>
            <a:r>
              <a:rPr lang="en-US" sz="1300" dirty="0"/>
              <a:t>Submit the completed purchase request form and supporting documents to Finance via email</a:t>
            </a:r>
          </a:p>
          <a:p>
            <a:pPr>
              <a:lnSpc>
                <a:spcPct val="110000"/>
              </a:lnSpc>
            </a:pPr>
            <a:r>
              <a:rPr lang="en-US" sz="1300" dirty="0"/>
              <a:t>All MRS invoices and PR’s go to </a:t>
            </a:r>
            <a:r>
              <a:rPr lang="en-US" sz="1300" dirty="0">
                <a:hlinkClick r:id="rId3"/>
              </a:rPr>
              <a:t>invoices.mrs@archlou.org</a:t>
            </a:r>
            <a:r>
              <a:rPr lang="en-US" sz="1300" dirty="0"/>
              <a:t> non-mrs invoices and PR’s goes to </a:t>
            </a:r>
            <a:r>
              <a:rPr lang="en-US" sz="1300" dirty="0">
                <a:hlinkClick r:id="rId4"/>
              </a:rPr>
              <a:t>CCLFINANCE@ARCHLOU.ORG</a:t>
            </a:r>
            <a:r>
              <a:rPr lang="en-US" sz="1300" dirty="0"/>
              <a:t>  for </a:t>
            </a:r>
            <a:r>
              <a:rPr lang="en-US" sz="1300" u="sng" dirty="0"/>
              <a:t>Grant Funded programs please work with your Grant Accountant directly to ensure proper coding prior to submitting invoices/PR’s.</a:t>
            </a:r>
          </a:p>
          <a:p>
            <a:pPr>
              <a:lnSpc>
                <a:spcPct val="110000"/>
              </a:lnSpc>
            </a:pPr>
            <a:endParaRPr lang="en-US" sz="1300" dirty="0"/>
          </a:p>
        </p:txBody>
      </p:sp>
    </p:spTree>
    <p:extLst>
      <p:ext uri="{BB962C8B-B14F-4D97-AF65-F5344CB8AC3E}">
        <p14:creationId xmlns:p14="http://schemas.microsoft.com/office/powerpoint/2010/main" val="3846762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AED0D98-450B-8341-BDFF-515537F94F63}"/>
              </a:ext>
            </a:extLst>
          </p:cNvPr>
          <p:cNvSpPr>
            <a:spLocks noGrp="1"/>
          </p:cNvSpPr>
          <p:nvPr>
            <p:ph type="title"/>
          </p:nvPr>
        </p:nvSpPr>
        <p:spPr>
          <a:xfrm>
            <a:off x="387927" y="1028701"/>
            <a:ext cx="3444771" cy="3020785"/>
          </a:xfrm>
        </p:spPr>
        <p:txBody>
          <a:bodyPr>
            <a:normAutofit/>
          </a:bodyPr>
          <a:lstStyle/>
          <a:p>
            <a:pPr algn="r"/>
            <a:r>
              <a:rPr lang="en-US" sz="3200" dirty="0">
                <a:solidFill>
                  <a:schemeClr val="bg1"/>
                </a:solidFill>
              </a:rPr>
              <a:t>Invoices Continued</a:t>
            </a:r>
          </a:p>
        </p:txBody>
      </p:sp>
      <p:sp>
        <p:nvSpPr>
          <p:cNvPr id="3" name="Content Placeholder 2">
            <a:extLst>
              <a:ext uri="{FF2B5EF4-FFF2-40B4-BE49-F238E27FC236}">
                <a16:creationId xmlns:a16="http://schemas.microsoft.com/office/drawing/2014/main" id="{7F522480-177F-C246-871E-81B5967CBABC}"/>
              </a:ext>
            </a:extLst>
          </p:cNvPr>
          <p:cNvSpPr>
            <a:spLocks noGrp="1"/>
          </p:cNvSpPr>
          <p:nvPr>
            <p:ph idx="1"/>
          </p:nvPr>
        </p:nvSpPr>
        <p:spPr>
          <a:xfrm>
            <a:off x="4777409" y="1028702"/>
            <a:ext cx="6273972" cy="4843462"/>
          </a:xfrm>
        </p:spPr>
        <p:txBody>
          <a:bodyPr>
            <a:normAutofit/>
          </a:bodyPr>
          <a:lstStyle/>
          <a:p>
            <a:pPr>
              <a:lnSpc>
                <a:spcPct val="110000"/>
              </a:lnSpc>
            </a:pPr>
            <a:r>
              <a:rPr lang="en-US" sz="1300" dirty="0"/>
              <a:t>For programs that want to pick up their checks for obvious reasons, please be sure it is clearly noted on your check request. Highlight it, type it in bold, underline it, whatever you need to do to get our attention. </a:t>
            </a:r>
            <a:endParaRPr lang="en-US" sz="1300" u="sng" dirty="0"/>
          </a:p>
          <a:p>
            <a:pPr>
              <a:lnSpc>
                <a:spcPct val="110000"/>
              </a:lnSpc>
            </a:pPr>
            <a:r>
              <a:rPr lang="en-US" sz="1300" dirty="0"/>
              <a:t>Deadline- Day 6 for MRS and non grant general and day 3 for non-mrs grant. Example if you are submitting September external vendor’s invoice , deadline for MRS will be October 6</a:t>
            </a:r>
            <a:r>
              <a:rPr lang="en-US" sz="1300" baseline="30000" dirty="0"/>
              <a:t>th </a:t>
            </a:r>
            <a:endParaRPr lang="en-US" sz="1300" dirty="0"/>
          </a:p>
          <a:p>
            <a:pPr>
              <a:lnSpc>
                <a:spcPct val="110000"/>
              </a:lnSpc>
            </a:pPr>
            <a:r>
              <a:rPr lang="en-US" sz="1300" dirty="0"/>
              <a:t>External vendor’s invoices are processed according to their due date. </a:t>
            </a:r>
          </a:p>
          <a:p>
            <a:pPr>
              <a:lnSpc>
                <a:spcPct val="110000"/>
              </a:lnSpc>
            </a:pPr>
            <a:r>
              <a:rPr lang="en-US" sz="1300" dirty="0"/>
              <a:t>Invoices are processed first in, first out (FIFO). </a:t>
            </a:r>
          </a:p>
          <a:p>
            <a:pPr>
              <a:lnSpc>
                <a:spcPct val="110000"/>
              </a:lnSpc>
            </a:pPr>
            <a:r>
              <a:rPr lang="en-US" sz="1300" dirty="0"/>
              <a:t>If invoices are to be paid from multiple sources please make a note on the invoice and be sure to write all coding and the breakout on the PR.</a:t>
            </a:r>
          </a:p>
          <a:p>
            <a:pPr marL="0" indent="0">
              <a:lnSpc>
                <a:spcPct val="110000"/>
              </a:lnSpc>
              <a:buNone/>
            </a:pPr>
            <a:endParaRPr lang="en-US" sz="1300" dirty="0"/>
          </a:p>
        </p:txBody>
      </p:sp>
    </p:spTree>
    <p:extLst>
      <p:ext uri="{BB962C8B-B14F-4D97-AF65-F5344CB8AC3E}">
        <p14:creationId xmlns:p14="http://schemas.microsoft.com/office/powerpoint/2010/main" val="853880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38">
            <a:extLst>
              <a:ext uri="{FF2B5EF4-FFF2-40B4-BE49-F238E27FC236}">
                <a16:creationId xmlns:a16="http://schemas.microsoft.com/office/drawing/2014/main" id="{A21FCE60-ECDB-49B1-A5CA-E834A33FE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40">
            <a:extLst>
              <a:ext uri="{FF2B5EF4-FFF2-40B4-BE49-F238E27FC236}">
                <a16:creationId xmlns:a16="http://schemas.microsoft.com/office/drawing/2014/main" id="{4E3AE8C3-8F65-40F4-BABE-E70F383014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alpha val="78000"/>
                </a:schemeClr>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42">
            <a:extLst>
              <a:ext uri="{FF2B5EF4-FFF2-40B4-BE49-F238E27FC236}">
                <a16:creationId xmlns:a16="http://schemas.microsoft.com/office/drawing/2014/main" id="{E2FC4764-B8D5-4F87-95DB-3125B2D12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9728" y="59346"/>
            <a:ext cx="4156527" cy="4037836"/>
          </a:xfrm>
          <a:prstGeom prst="rect">
            <a:avLst/>
          </a:prstGeom>
          <a:gradFill>
            <a:gsLst>
              <a:gs pos="0">
                <a:schemeClr val="accent5">
                  <a:alpha val="47000"/>
                </a:schemeClr>
              </a:gs>
              <a:gs pos="100000">
                <a:schemeClr val="accent4">
                  <a:alpha val="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44">
            <a:extLst>
              <a:ext uri="{FF2B5EF4-FFF2-40B4-BE49-F238E27FC236}">
                <a16:creationId xmlns:a16="http://schemas.microsoft.com/office/drawing/2014/main" id="{B4C1654F-94F5-497E-8ECF-F2A7E84D6A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68311" y="3587283"/>
            <a:ext cx="2501979" cy="4038601"/>
          </a:xfrm>
          <a:prstGeom prst="rect">
            <a:avLst/>
          </a:prstGeom>
          <a:gradFill>
            <a:gsLst>
              <a:gs pos="0">
                <a:schemeClr val="accent5">
                  <a:lumMod val="60000"/>
                  <a:lumOff val="40000"/>
                  <a:alpha val="0"/>
                </a:schemeClr>
              </a:gs>
              <a:gs pos="99000">
                <a:schemeClr val="accent2">
                  <a:alpha val="74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Shape 4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489" y="1757117"/>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58000">
                <a:schemeClr val="bg1">
                  <a:alpha val="0"/>
                </a:schemeClr>
              </a:gs>
              <a:gs pos="100000">
                <a:schemeClr val="accent6">
                  <a:alpha val="35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287FBCF-E992-DE4F-BA66-D37C5F9F98A1}"/>
              </a:ext>
            </a:extLst>
          </p:cNvPr>
          <p:cNvSpPr>
            <a:spLocks noGrp="1"/>
          </p:cNvSpPr>
          <p:nvPr>
            <p:ph type="title"/>
          </p:nvPr>
        </p:nvSpPr>
        <p:spPr>
          <a:xfrm>
            <a:off x="681780" y="586855"/>
            <a:ext cx="3131093" cy="3507474"/>
          </a:xfrm>
        </p:spPr>
        <p:txBody>
          <a:bodyPr anchor="b">
            <a:normAutofit/>
          </a:bodyPr>
          <a:lstStyle/>
          <a:p>
            <a:pPr algn="r"/>
            <a:r>
              <a:rPr lang="en-US" sz="1500" dirty="0">
                <a:solidFill>
                  <a:schemeClr val="bg1"/>
                </a:solidFill>
              </a:rPr>
              <a:t>Mileage reimbursement </a:t>
            </a:r>
          </a:p>
        </p:txBody>
      </p:sp>
      <p:sp>
        <p:nvSpPr>
          <p:cNvPr id="21" name="Content Placeholder 2">
            <a:extLst>
              <a:ext uri="{FF2B5EF4-FFF2-40B4-BE49-F238E27FC236}">
                <a16:creationId xmlns:a16="http://schemas.microsoft.com/office/drawing/2014/main" id="{FA2645E0-8796-DE44-800F-FEF16DD8243F}"/>
              </a:ext>
            </a:extLst>
          </p:cNvPr>
          <p:cNvSpPr>
            <a:spLocks noGrp="1"/>
          </p:cNvSpPr>
          <p:nvPr>
            <p:ph idx="1"/>
          </p:nvPr>
        </p:nvSpPr>
        <p:spPr>
          <a:xfrm>
            <a:off x="4478695" y="833535"/>
            <a:ext cx="3222170" cy="5361991"/>
          </a:xfrm>
        </p:spPr>
        <p:txBody>
          <a:bodyPr>
            <a:normAutofit/>
          </a:bodyPr>
          <a:lstStyle/>
          <a:p>
            <a:pPr>
              <a:lnSpc>
                <a:spcPct val="110000"/>
              </a:lnSpc>
            </a:pPr>
            <a:r>
              <a:rPr lang="en-US" sz="1200" dirty="0"/>
              <a:t>Mileage reimbursement form is available on employee page under Forms and policies </a:t>
            </a:r>
          </a:p>
          <a:p>
            <a:pPr>
              <a:lnSpc>
                <a:spcPct val="110000"/>
              </a:lnSpc>
            </a:pPr>
            <a:r>
              <a:rPr lang="en-US" sz="1200" dirty="0"/>
              <a:t>Make sure to complete all parts of the form like date, cost center, destination etc. </a:t>
            </a:r>
          </a:p>
          <a:p>
            <a:pPr>
              <a:lnSpc>
                <a:spcPct val="110000"/>
              </a:lnSpc>
            </a:pPr>
            <a:r>
              <a:rPr lang="en-US" sz="1200" dirty="0"/>
              <a:t>Make sure to attach the supporting documents like receipts of parking ticket etc.</a:t>
            </a:r>
          </a:p>
          <a:p>
            <a:pPr>
              <a:lnSpc>
                <a:spcPct val="110000"/>
              </a:lnSpc>
            </a:pPr>
            <a:r>
              <a:rPr lang="en-US" sz="1200" dirty="0"/>
              <a:t>Mileage form must be reviewed and approved by the supervisor prior to submitting</a:t>
            </a:r>
          </a:p>
          <a:p>
            <a:pPr>
              <a:lnSpc>
                <a:spcPct val="110000"/>
              </a:lnSpc>
            </a:pPr>
            <a:r>
              <a:rPr lang="en-US" sz="1200" dirty="0"/>
              <a:t>Submit the completed mileage form to Finance via internal mail or email at </a:t>
            </a:r>
            <a:r>
              <a:rPr lang="en-US" sz="1200" dirty="0">
                <a:hlinkClick r:id="rId2"/>
              </a:rPr>
              <a:t>cclfinance@archlou.org</a:t>
            </a:r>
            <a:r>
              <a:rPr lang="en-US" sz="1200" dirty="0"/>
              <a:t> </a:t>
            </a:r>
          </a:p>
          <a:p>
            <a:pPr>
              <a:lnSpc>
                <a:spcPct val="110000"/>
              </a:lnSpc>
            </a:pPr>
            <a:r>
              <a:rPr lang="en-US" sz="1200" dirty="0"/>
              <a:t>All MRS mileage forms go to MRS Grant Accountant and Becky Brenzel, non-mrs grant related form goes to Maria-Grant Accountant and non grant general charges goes to </a:t>
            </a:r>
            <a:r>
              <a:rPr lang="en-US" sz="1200" dirty="0">
                <a:hlinkClick r:id="rId3"/>
              </a:rPr>
              <a:t>CCLFINANCE@ARCHLOU.ORG</a:t>
            </a:r>
            <a:r>
              <a:rPr lang="en-US" sz="1200" dirty="0"/>
              <a:t>  </a:t>
            </a:r>
          </a:p>
          <a:p>
            <a:pPr>
              <a:lnSpc>
                <a:spcPct val="110000"/>
              </a:lnSpc>
            </a:pPr>
            <a:r>
              <a:rPr lang="en-US" sz="1200" dirty="0"/>
              <a:t>Deadline- Day 6 for MRS and non grant general and day 3 for non-mrs grant. Example if you are submitting September mileage form, deadline for MRS will be October 6th. </a:t>
            </a:r>
          </a:p>
          <a:p>
            <a:pPr>
              <a:lnSpc>
                <a:spcPct val="110000"/>
              </a:lnSpc>
            </a:pPr>
            <a:r>
              <a:rPr lang="en-US" sz="1200" dirty="0"/>
              <a:t>Mileage reimbursement is processed monthly via direct deposit on 15</a:t>
            </a:r>
            <a:r>
              <a:rPr lang="en-US" sz="1200" baseline="30000" dirty="0"/>
              <a:t>th</a:t>
            </a:r>
            <a:r>
              <a:rPr lang="en-US" sz="1200" dirty="0"/>
              <a:t> . </a:t>
            </a:r>
          </a:p>
          <a:p>
            <a:pPr>
              <a:lnSpc>
                <a:spcPct val="110000"/>
              </a:lnSpc>
            </a:pPr>
            <a:endParaRPr lang="en-US" sz="1200" dirty="0"/>
          </a:p>
          <a:p>
            <a:pPr>
              <a:lnSpc>
                <a:spcPct val="110000"/>
              </a:lnSpc>
            </a:pPr>
            <a:endParaRPr lang="en-US" sz="1200" dirty="0"/>
          </a:p>
          <a:p>
            <a:pPr>
              <a:lnSpc>
                <a:spcPct val="110000"/>
              </a:lnSpc>
            </a:pPr>
            <a:endParaRPr lang="en-US" sz="1200" dirty="0"/>
          </a:p>
          <a:p>
            <a:pPr>
              <a:lnSpc>
                <a:spcPct val="110000"/>
              </a:lnSpc>
            </a:pPr>
            <a:endParaRPr lang="en-US" sz="1200" dirty="0"/>
          </a:p>
          <a:p>
            <a:pPr>
              <a:lnSpc>
                <a:spcPct val="110000"/>
              </a:lnSpc>
            </a:pPr>
            <a:endParaRPr lang="en-US" sz="1200" dirty="0"/>
          </a:p>
          <a:p>
            <a:pPr>
              <a:lnSpc>
                <a:spcPct val="110000"/>
              </a:lnSpc>
            </a:pPr>
            <a:endParaRPr lang="en-US" sz="1200" dirty="0"/>
          </a:p>
          <a:p>
            <a:pPr>
              <a:lnSpc>
                <a:spcPct val="110000"/>
              </a:lnSpc>
            </a:pPr>
            <a:endParaRPr lang="en-US" sz="1200" dirty="0"/>
          </a:p>
        </p:txBody>
      </p:sp>
      <p:pic>
        <p:nvPicPr>
          <p:cNvPr id="7" name="Graphic 6" descr="Car">
            <a:extLst>
              <a:ext uri="{FF2B5EF4-FFF2-40B4-BE49-F238E27FC236}">
                <a16:creationId xmlns:a16="http://schemas.microsoft.com/office/drawing/2014/main" id="{A707C3CE-E352-479F-8366-2C92DD02E00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15300" y="1619250"/>
            <a:ext cx="3619500" cy="3619500"/>
          </a:xfrm>
          <a:prstGeom prst="rect">
            <a:avLst/>
          </a:prstGeom>
        </p:spPr>
      </p:pic>
    </p:spTree>
    <p:extLst>
      <p:ext uri="{BB962C8B-B14F-4D97-AF65-F5344CB8AC3E}">
        <p14:creationId xmlns:p14="http://schemas.microsoft.com/office/powerpoint/2010/main" val="206241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868B048-5053-374C-9179-33570995F602}"/>
              </a:ext>
            </a:extLst>
          </p:cNvPr>
          <p:cNvSpPr>
            <a:spLocks noGrp="1"/>
          </p:cNvSpPr>
          <p:nvPr>
            <p:ph type="title"/>
          </p:nvPr>
        </p:nvSpPr>
        <p:spPr>
          <a:xfrm>
            <a:off x="387927" y="1028701"/>
            <a:ext cx="3248863" cy="3020785"/>
          </a:xfrm>
        </p:spPr>
        <p:txBody>
          <a:bodyPr>
            <a:normAutofit/>
          </a:bodyPr>
          <a:lstStyle/>
          <a:p>
            <a:pPr algn="r"/>
            <a:r>
              <a:rPr lang="en-US" sz="1800" dirty="0">
                <a:solidFill>
                  <a:schemeClr val="bg1"/>
                </a:solidFill>
              </a:rPr>
              <a:t> employee reimbursement </a:t>
            </a:r>
          </a:p>
        </p:txBody>
      </p:sp>
      <p:sp>
        <p:nvSpPr>
          <p:cNvPr id="19" name="Content Placeholder 2">
            <a:extLst>
              <a:ext uri="{FF2B5EF4-FFF2-40B4-BE49-F238E27FC236}">
                <a16:creationId xmlns:a16="http://schemas.microsoft.com/office/drawing/2014/main" id="{016F6BFF-2545-574A-90B4-326075BAD42B}"/>
              </a:ext>
            </a:extLst>
          </p:cNvPr>
          <p:cNvSpPr>
            <a:spLocks noGrp="1"/>
          </p:cNvSpPr>
          <p:nvPr>
            <p:ph idx="1"/>
          </p:nvPr>
        </p:nvSpPr>
        <p:spPr>
          <a:xfrm>
            <a:off x="4777409" y="1028702"/>
            <a:ext cx="6273972" cy="4843462"/>
          </a:xfrm>
        </p:spPr>
        <p:txBody>
          <a:bodyPr>
            <a:normAutofit/>
          </a:bodyPr>
          <a:lstStyle/>
          <a:p>
            <a:pPr>
              <a:lnSpc>
                <a:spcPct val="110000"/>
              </a:lnSpc>
            </a:pPr>
            <a:r>
              <a:rPr lang="en-US" sz="1300" dirty="0"/>
              <a:t>This includes the reimbursement to employees when employees use their personal credit card (not a preferred method)</a:t>
            </a:r>
          </a:p>
          <a:p>
            <a:pPr>
              <a:lnSpc>
                <a:spcPct val="110000"/>
              </a:lnSpc>
            </a:pPr>
            <a:r>
              <a:rPr lang="en-US" sz="1300" dirty="0"/>
              <a:t>Use purchase request form available on employee page under Forms and policies for misc. reimbursement  </a:t>
            </a:r>
          </a:p>
          <a:p>
            <a:pPr>
              <a:lnSpc>
                <a:spcPct val="110000"/>
              </a:lnSpc>
            </a:pPr>
            <a:r>
              <a:rPr lang="en-US" sz="1300" dirty="0"/>
              <a:t>Make sure to complete all parts of the form like date, account code, vendor info etc.  </a:t>
            </a:r>
          </a:p>
          <a:p>
            <a:pPr>
              <a:lnSpc>
                <a:spcPct val="110000"/>
              </a:lnSpc>
            </a:pPr>
            <a:r>
              <a:rPr lang="en-US" sz="1300" dirty="0"/>
              <a:t>Make sure to attach the supporting documents like copy of receipts etc. </a:t>
            </a:r>
          </a:p>
          <a:p>
            <a:pPr>
              <a:lnSpc>
                <a:spcPct val="110000"/>
              </a:lnSpc>
            </a:pPr>
            <a:r>
              <a:rPr lang="en-US" sz="1300" dirty="0"/>
              <a:t>Purchase form must be reviewed and approved by program director </a:t>
            </a:r>
          </a:p>
          <a:p>
            <a:pPr>
              <a:lnSpc>
                <a:spcPct val="110000"/>
              </a:lnSpc>
            </a:pPr>
            <a:r>
              <a:rPr lang="en-US" sz="1300" dirty="0"/>
              <a:t>Submit the completed purchase request form to Finance via internal mail or email </a:t>
            </a:r>
          </a:p>
          <a:p>
            <a:pPr>
              <a:lnSpc>
                <a:spcPct val="110000"/>
              </a:lnSpc>
            </a:pPr>
            <a:r>
              <a:rPr lang="en-US" sz="1300" dirty="0"/>
              <a:t>All MRS goes to MRS grant accountant and Becky Brenzel, non-mrs grant related goes to Maria grant accountant and non grant general charges goes to </a:t>
            </a:r>
            <a:r>
              <a:rPr lang="en-US" sz="1300" dirty="0">
                <a:hlinkClick r:id="rId2"/>
              </a:rPr>
              <a:t>CCLFINANCE@ARCHLOU.ORG</a:t>
            </a:r>
            <a:r>
              <a:rPr lang="en-US" sz="1300" dirty="0"/>
              <a:t>  </a:t>
            </a:r>
          </a:p>
          <a:p>
            <a:pPr>
              <a:lnSpc>
                <a:spcPct val="110000"/>
              </a:lnSpc>
            </a:pPr>
            <a:r>
              <a:rPr lang="en-US" sz="1300" dirty="0"/>
              <a:t>Deadline- Day 6 for MRS and non grant general and day 3 for non-mrs grant. Example if you are submitting September mileage form, deadline for MRS will be October 6th. </a:t>
            </a:r>
          </a:p>
          <a:p>
            <a:pPr>
              <a:lnSpc>
                <a:spcPct val="110000"/>
              </a:lnSpc>
            </a:pPr>
            <a:r>
              <a:rPr lang="en-US" sz="1300" dirty="0"/>
              <a:t>Misc. reimbursement is processed monthly via direct deposit on 15</a:t>
            </a:r>
            <a:r>
              <a:rPr lang="en-US" sz="1300" baseline="30000" dirty="0"/>
              <a:t>th</a:t>
            </a:r>
            <a:r>
              <a:rPr lang="en-US" sz="1300" dirty="0"/>
              <a:t> . </a:t>
            </a:r>
          </a:p>
          <a:p>
            <a:pPr>
              <a:lnSpc>
                <a:spcPct val="110000"/>
              </a:lnSpc>
            </a:pPr>
            <a:endParaRPr lang="en-US" sz="1300" dirty="0"/>
          </a:p>
          <a:p>
            <a:pPr>
              <a:lnSpc>
                <a:spcPct val="110000"/>
              </a:lnSpc>
            </a:pPr>
            <a:endParaRPr lang="en-US" sz="1300" dirty="0"/>
          </a:p>
        </p:txBody>
      </p:sp>
    </p:spTree>
    <p:extLst>
      <p:ext uri="{BB962C8B-B14F-4D97-AF65-F5344CB8AC3E}">
        <p14:creationId xmlns:p14="http://schemas.microsoft.com/office/powerpoint/2010/main" val="1505234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A12F6D58-BE2A-D24C-A14A-A365276A008E}"/>
              </a:ext>
            </a:extLst>
          </p:cNvPr>
          <p:cNvSpPr>
            <a:spLocks noGrp="1"/>
          </p:cNvSpPr>
          <p:nvPr>
            <p:ph type="title"/>
          </p:nvPr>
        </p:nvSpPr>
        <p:spPr>
          <a:xfrm>
            <a:off x="387927" y="1028701"/>
            <a:ext cx="3248863" cy="3020785"/>
          </a:xfrm>
        </p:spPr>
        <p:txBody>
          <a:bodyPr>
            <a:normAutofit/>
          </a:bodyPr>
          <a:lstStyle/>
          <a:p>
            <a:pPr algn="r"/>
            <a:r>
              <a:rPr lang="en-US" sz="3200" dirty="0">
                <a:solidFill>
                  <a:schemeClr val="bg1"/>
                </a:solidFill>
              </a:rPr>
              <a:t>Agency’s PNC Credit card charges </a:t>
            </a:r>
          </a:p>
        </p:txBody>
      </p:sp>
      <p:sp>
        <p:nvSpPr>
          <p:cNvPr id="3" name="Content Placeholder 2">
            <a:extLst>
              <a:ext uri="{FF2B5EF4-FFF2-40B4-BE49-F238E27FC236}">
                <a16:creationId xmlns:a16="http://schemas.microsoft.com/office/drawing/2014/main" id="{568FCC00-B3B8-694C-8FB3-13E57AC940FC}"/>
              </a:ext>
            </a:extLst>
          </p:cNvPr>
          <p:cNvSpPr>
            <a:spLocks noGrp="1"/>
          </p:cNvSpPr>
          <p:nvPr>
            <p:ph idx="1"/>
          </p:nvPr>
        </p:nvSpPr>
        <p:spPr>
          <a:xfrm>
            <a:off x="4777409" y="1028702"/>
            <a:ext cx="6273972" cy="4843462"/>
          </a:xfrm>
        </p:spPr>
        <p:txBody>
          <a:bodyPr>
            <a:normAutofit/>
          </a:bodyPr>
          <a:lstStyle/>
          <a:p>
            <a:pPr>
              <a:lnSpc>
                <a:spcPct val="110000"/>
              </a:lnSpc>
            </a:pPr>
            <a:r>
              <a:rPr lang="en-US" sz="1500" dirty="0"/>
              <a:t>The PNC Statement Period runs from the 25th of the month to the 25th of the following month. All of your expenses </a:t>
            </a:r>
            <a:r>
              <a:rPr lang="en-US" sz="1500" u="sng" dirty="0"/>
              <a:t>MUST BE</a:t>
            </a:r>
            <a:r>
              <a:rPr lang="en-US" sz="1500" dirty="0"/>
              <a:t> fully posted to your PNC portal account by the 26th. That means between the 26th and the 1st of the following month all transactions must be fully coded.</a:t>
            </a:r>
          </a:p>
          <a:p>
            <a:pPr>
              <a:lnSpc>
                <a:spcPct val="110000"/>
              </a:lnSpc>
            </a:pPr>
            <a:r>
              <a:rPr lang="en-US" sz="1500" dirty="0"/>
              <a:t>If your drop-down menu is missing a grant extension code, please notify Bart and copy Finance immediately so it can be added.</a:t>
            </a:r>
          </a:p>
          <a:p>
            <a:pPr>
              <a:lnSpc>
                <a:spcPct val="110000"/>
              </a:lnSpc>
            </a:pPr>
            <a:r>
              <a:rPr lang="en-US" sz="1500" dirty="0"/>
              <a:t>Please ALWAYS use the description/memo line in the PNC portal to describe the nature of the purchase. This is invaluable to Finance in terms of keeping the account coding aligned with your intentions.</a:t>
            </a:r>
          </a:p>
          <a:p>
            <a:pPr>
              <a:lnSpc>
                <a:spcPct val="110000"/>
              </a:lnSpc>
            </a:pPr>
            <a:r>
              <a:rPr lang="en-US" sz="1500" dirty="0"/>
              <a:t>Receipts are </a:t>
            </a:r>
            <a:r>
              <a:rPr lang="en-US" sz="1500" u="sng" dirty="0">
                <a:solidFill>
                  <a:srgbClr val="FF0000"/>
                </a:solidFill>
              </a:rPr>
              <a:t>required</a:t>
            </a:r>
            <a:r>
              <a:rPr lang="en-US" sz="1500" dirty="0"/>
              <a:t> to be uploaded into the portal.</a:t>
            </a:r>
          </a:p>
          <a:p>
            <a:pPr>
              <a:lnSpc>
                <a:spcPct val="110000"/>
              </a:lnSpc>
            </a:pPr>
            <a:r>
              <a:rPr lang="en-US" sz="1500" dirty="0"/>
              <a:t>Finance gets one single Excel spreadsheet for your PNC charges each month… we can’t see what you loaded in the portal to compare. Any missing coding will be requested via email, so it needs to be returned via email.</a:t>
            </a:r>
          </a:p>
          <a:p>
            <a:pPr>
              <a:lnSpc>
                <a:spcPct val="110000"/>
              </a:lnSpc>
            </a:pPr>
            <a:r>
              <a:rPr lang="en-US" sz="1500" dirty="0"/>
              <a:t>CCL is tax exempt, be sure we are not paying taxes on purchases with agency cards. All taxes incurred will be allocated to your departments general fund.</a:t>
            </a:r>
          </a:p>
        </p:txBody>
      </p:sp>
    </p:spTree>
    <p:extLst>
      <p:ext uri="{BB962C8B-B14F-4D97-AF65-F5344CB8AC3E}">
        <p14:creationId xmlns:p14="http://schemas.microsoft.com/office/powerpoint/2010/main" val="3730001098"/>
      </p:ext>
    </p:extLst>
  </p:cSld>
  <p:clrMapOvr>
    <a:masterClrMapping/>
  </p:clrMapOvr>
</p:sld>
</file>

<file path=ppt/theme/theme1.xml><?xml version="1.0" encoding="utf-8"?>
<a:theme xmlns:a="http://schemas.openxmlformats.org/drawingml/2006/main" name="GradientRiseVTI">
  <a:themeElements>
    <a:clrScheme name="GradientRise">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1334</Words>
  <Application>Microsoft Office PowerPoint</Application>
  <PresentationFormat>Widescreen</PresentationFormat>
  <Paragraphs>138</Paragraphs>
  <Slides>21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Gill Sans Nova</vt:lpstr>
      <vt:lpstr>GradientRiseVTI</vt:lpstr>
      <vt:lpstr>Finance team</vt:lpstr>
      <vt:lpstr>Accounts Payable </vt:lpstr>
      <vt:lpstr>Accounts payable Team    </vt:lpstr>
      <vt:lpstr>Check cut Process </vt:lpstr>
      <vt:lpstr>External vendor’s  invoice</vt:lpstr>
      <vt:lpstr>Invoices Continued</vt:lpstr>
      <vt:lpstr>Mileage reimbursement </vt:lpstr>
      <vt:lpstr> employee reimbursement </vt:lpstr>
      <vt:lpstr>Agency’s PNC Credit card charges </vt:lpstr>
      <vt:lpstr>Void/ reissue checks </vt:lpstr>
      <vt:lpstr>Accounts payable questions </vt:lpstr>
      <vt:lpstr>CHART OF ACCOUNTS &amp; CODING</vt:lpstr>
      <vt:lpstr>Restriction  </vt:lpstr>
      <vt:lpstr>FUNCTIONAL Department</vt:lpstr>
      <vt:lpstr>DEPARTMENT</vt:lpstr>
      <vt:lpstr>Extension/GL Code/FY</vt:lpstr>
      <vt:lpstr>Extension/GL Codes</vt:lpstr>
      <vt:lpstr>Financial Statements</vt:lpstr>
      <vt:lpstr>Financial Statements</vt:lpstr>
      <vt:lpstr>Reading Financial Reports</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Accounts Payable</dc:title>
  <dc:creator>Tek Rizal</dc:creator>
  <cp:lastModifiedBy>Nick Hunter</cp:lastModifiedBy>
  <cp:revision>30</cp:revision>
  <dcterms:created xsi:type="dcterms:W3CDTF">2021-09-26T02:07:33Z</dcterms:created>
  <dcterms:modified xsi:type="dcterms:W3CDTF">2022-09-20T12:58:37Z</dcterms:modified>
</cp:coreProperties>
</file>